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CADED51E-CDC6-46FE-A408-AFEF95431C24}">
          <p14:sldIdLst>
            <p14:sldId id="258"/>
            <p14:sldId id="259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1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DE937-FF02-4FCB-B598-69053F3F669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EDC40-565E-4C2B-BF28-7595C54695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DE937-FF02-4FCB-B598-69053F3F669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EDC40-565E-4C2B-BF28-7595C54695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DE937-FF02-4FCB-B598-69053F3F669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EDC40-565E-4C2B-BF28-7595C54695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DE937-FF02-4FCB-B598-69053F3F669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EDC40-565E-4C2B-BF28-7595C54695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DE937-FF02-4FCB-B598-69053F3F669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EDC40-565E-4C2B-BF28-7595C54695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DE937-FF02-4FCB-B598-69053F3F669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EDC40-565E-4C2B-BF28-7595C54695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DE937-FF02-4FCB-B598-69053F3F669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EDC40-565E-4C2B-BF28-7595C54695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DE937-FF02-4FCB-B598-69053F3F669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EDC40-565E-4C2B-BF28-7595C54695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DE937-FF02-4FCB-B598-69053F3F669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EDC40-565E-4C2B-BF28-7595C54695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DE937-FF02-4FCB-B598-69053F3F669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EDC40-565E-4C2B-BF28-7595C54695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DE937-FF02-4FCB-B598-69053F3F669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EDC40-565E-4C2B-BF28-7595C54695F4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78DE937-FF02-4FCB-B598-69053F3F669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77EDC40-565E-4C2B-BF28-7595C54695F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869160"/>
            <a:ext cx="8183880" cy="1008112"/>
          </a:xfrm>
        </p:spPr>
        <p:txBody>
          <a:bodyPr/>
          <a:lstStyle/>
          <a:p>
            <a:pPr algn="ctr"/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Rok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2017 </a:t>
            </a:r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Wspólnota Mieszkaniowa przy </a:t>
            </a:r>
            <a: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  <a:t>ul. 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B. Chrobrego </a:t>
            </a:r>
            <a: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  <a:t>9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w </a:t>
            </a:r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Żarach, dotacja Burmistrza Miasta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Żary </a:t>
            </a:r>
            <a: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  <a:t/>
            </a:r>
            <a:b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</a:br>
            <a:r>
              <a:rPr lang="pl-PL" sz="1600" dirty="0"/>
              <a:t>85.267,71 zł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9552" y="476672"/>
            <a:ext cx="4464496" cy="1224136"/>
          </a:xfrm>
        </p:spPr>
        <p:txBody>
          <a:bodyPr>
            <a:normAutofit fontScale="32500" lnSpcReduction="20000"/>
          </a:bodyPr>
          <a:lstStyle/>
          <a:p>
            <a:pPr lvl="0" algn="ctr">
              <a:buClr>
                <a:srgbClr val="F07F09"/>
              </a:buClr>
            </a:pPr>
            <a:endParaRPr lang="pl-PL" sz="1400" dirty="0" smtClean="0">
              <a:solidFill>
                <a:prstClr val="black"/>
              </a:solidFill>
            </a:endParaRPr>
          </a:p>
          <a:p>
            <a:pPr algn="ctr">
              <a:buClr>
                <a:srgbClr val="F07F09"/>
              </a:buClr>
            </a:pPr>
            <a:r>
              <a:rPr lang="pl-PL" sz="3700" dirty="0">
                <a:solidFill>
                  <a:prstClr val="black"/>
                </a:solidFill>
              </a:rPr>
              <a:t>Remont elewacji</a:t>
            </a:r>
          </a:p>
          <a:p>
            <a:pPr algn="ctr">
              <a:buClr>
                <a:srgbClr val="F07F09"/>
              </a:buClr>
            </a:pPr>
            <a:r>
              <a:rPr lang="pl-PL" sz="3700" dirty="0">
                <a:solidFill>
                  <a:prstClr val="black"/>
                </a:solidFill>
              </a:rPr>
              <a:t>zewnętrznej wraz z częściową termomodernizacją </a:t>
            </a:r>
          </a:p>
          <a:p>
            <a:pPr algn="ctr">
              <a:buClr>
                <a:srgbClr val="F07F09"/>
              </a:buClr>
            </a:pPr>
            <a:r>
              <a:rPr lang="pl-PL" sz="3700" dirty="0">
                <a:solidFill>
                  <a:prstClr val="black"/>
                </a:solidFill>
              </a:rPr>
              <a:t>– stan przed </a:t>
            </a:r>
          </a:p>
          <a:p>
            <a:pPr algn="ctr">
              <a:buClr>
                <a:srgbClr val="F07F09"/>
              </a:buClr>
            </a:pPr>
            <a:r>
              <a:rPr lang="pl-PL" sz="3700" dirty="0">
                <a:solidFill>
                  <a:prstClr val="black"/>
                </a:solidFill>
              </a:rPr>
              <a:t>podjęciem prac</a:t>
            </a:r>
          </a:p>
          <a:p>
            <a:pPr lvl="0" algn="ctr">
              <a:buClr>
                <a:srgbClr val="F07F09"/>
              </a:buClr>
            </a:pPr>
            <a:endParaRPr lang="pl-PL" sz="18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39952" y="476672"/>
            <a:ext cx="4320480" cy="1224136"/>
          </a:xfrm>
        </p:spPr>
        <p:txBody>
          <a:bodyPr>
            <a:normAutofit fontScale="47500" lnSpcReduction="20000"/>
          </a:bodyPr>
          <a:lstStyle/>
          <a:p>
            <a:pPr lvl="0" algn="ctr">
              <a:buClr>
                <a:srgbClr val="F07F09"/>
              </a:buClr>
            </a:pPr>
            <a:endParaRPr lang="pl-PL" sz="1400" dirty="0" smtClean="0">
              <a:solidFill>
                <a:prstClr val="black"/>
              </a:solidFill>
            </a:endParaRPr>
          </a:p>
          <a:p>
            <a:pPr lvl="0" algn="ctr">
              <a:buClr>
                <a:srgbClr val="F07F09"/>
              </a:buClr>
            </a:pPr>
            <a:r>
              <a:rPr lang="pl-PL" sz="2500" dirty="0">
                <a:solidFill>
                  <a:prstClr val="black"/>
                </a:solidFill>
              </a:rPr>
              <a:t>Remont elewacji</a:t>
            </a:r>
          </a:p>
          <a:p>
            <a:pPr lvl="0" algn="ctr">
              <a:buClr>
                <a:srgbClr val="F07F09"/>
              </a:buClr>
            </a:pPr>
            <a:r>
              <a:rPr lang="pl-PL" sz="2500" dirty="0">
                <a:solidFill>
                  <a:prstClr val="black"/>
                </a:solidFill>
              </a:rPr>
              <a:t>zewnętrznej wraz z częściową termomodernizacją </a:t>
            </a:r>
          </a:p>
          <a:p>
            <a:pPr lvl="0" algn="ctr">
              <a:buClr>
                <a:srgbClr val="F07F09"/>
              </a:buClr>
            </a:pPr>
            <a:r>
              <a:rPr lang="pl-PL" sz="2500" dirty="0">
                <a:solidFill>
                  <a:prstClr val="black"/>
                </a:solidFill>
              </a:rPr>
              <a:t>– stan </a:t>
            </a:r>
            <a:r>
              <a:rPr lang="pl-PL" sz="2500" dirty="0" smtClean="0">
                <a:solidFill>
                  <a:prstClr val="black"/>
                </a:solidFill>
              </a:rPr>
              <a:t>po zakończeniu</a:t>
            </a:r>
          </a:p>
          <a:p>
            <a:pPr lvl="0" algn="ctr">
              <a:buClr>
                <a:srgbClr val="F07F09"/>
              </a:buClr>
            </a:pPr>
            <a:r>
              <a:rPr lang="pl-PL" sz="2500" dirty="0" smtClean="0">
                <a:solidFill>
                  <a:prstClr val="black"/>
                </a:solidFill>
              </a:rPr>
              <a:t> </a:t>
            </a:r>
            <a:r>
              <a:rPr lang="pl-PL" sz="2500" dirty="0">
                <a:solidFill>
                  <a:prstClr val="black"/>
                </a:solidFill>
              </a:rPr>
              <a:t>prac</a:t>
            </a:r>
          </a:p>
          <a:p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1619456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660662"/>
            <a:ext cx="2352367" cy="313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27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Rok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2017 </a:t>
            </a:r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Wspólnota Mieszkaniowa przy 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ul. 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Wrocławskiej 14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w </a:t>
            </a:r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Żarach, dotacja Burmistrza Miasta Żary </a:t>
            </a:r>
            <a: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  <a:t/>
            </a:r>
            <a:b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</a:br>
            <a: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  <a:t>194 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457,03 zł</a:t>
            </a:r>
            <a:r>
              <a:rPr lang="pl-PL" sz="29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764704"/>
            <a:ext cx="3964776" cy="936104"/>
          </a:xfrm>
        </p:spPr>
        <p:txBody>
          <a:bodyPr>
            <a:normAutofit fontScale="92500"/>
          </a:bodyPr>
          <a:lstStyle/>
          <a:p>
            <a:pPr lvl="0" algn="ctr">
              <a:buClr>
                <a:srgbClr val="F07F09"/>
              </a:buClr>
            </a:pPr>
            <a:r>
              <a:rPr lang="pl-PL" sz="1300" dirty="0">
                <a:solidFill>
                  <a:prstClr val="black"/>
                </a:solidFill>
              </a:rPr>
              <a:t>Remont </a:t>
            </a:r>
            <a:r>
              <a:rPr lang="pl-PL" sz="1300" dirty="0" smtClean="0">
                <a:solidFill>
                  <a:prstClr val="black"/>
                </a:solidFill>
              </a:rPr>
              <a:t>dachu i elewacji </a:t>
            </a:r>
            <a:r>
              <a:rPr lang="pl-PL" sz="1300" dirty="0">
                <a:solidFill>
                  <a:prstClr val="black"/>
                </a:solidFill>
              </a:rPr>
              <a:t>z rekonstrukcją detali architektonicznych, </a:t>
            </a:r>
            <a:r>
              <a:rPr lang="pl-PL" sz="1300" dirty="0" smtClean="0">
                <a:solidFill>
                  <a:prstClr val="black"/>
                </a:solidFill>
              </a:rPr>
              <a:t>renowacja drzwi </a:t>
            </a:r>
            <a:r>
              <a:rPr lang="pl-PL" sz="1300" dirty="0">
                <a:solidFill>
                  <a:prstClr val="black"/>
                </a:solidFill>
              </a:rPr>
              <a:t>wejściowych </a:t>
            </a:r>
            <a:r>
              <a:rPr lang="pl-PL" sz="1300" dirty="0" smtClean="0">
                <a:solidFill>
                  <a:prstClr val="black"/>
                </a:solidFill>
              </a:rPr>
              <a:t>– </a:t>
            </a:r>
            <a:r>
              <a:rPr lang="pl-PL" sz="1300" dirty="0">
                <a:solidFill>
                  <a:prstClr val="black"/>
                </a:solidFill>
              </a:rPr>
              <a:t>stan przed podjęciem prac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499992" y="836712"/>
            <a:ext cx="3960441" cy="792088"/>
          </a:xfrm>
        </p:spPr>
        <p:txBody>
          <a:bodyPr>
            <a:normAutofit fontScale="92500"/>
          </a:bodyPr>
          <a:lstStyle/>
          <a:p>
            <a:pPr lvl="0" algn="ctr">
              <a:buClr>
                <a:srgbClr val="F07F09"/>
              </a:buClr>
            </a:pPr>
            <a:r>
              <a:rPr lang="pl-PL" sz="1300" dirty="0">
                <a:solidFill>
                  <a:prstClr val="black"/>
                </a:solidFill>
              </a:rPr>
              <a:t>Remont dachu i elewacji z rekonstrukcją detali architektonicznych, renowacja drzwi wejściowych </a:t>
            </a:r>
            <a:r>
              <a:rPr lang="pl-PL" sz="1300" dirty="0" smtClean="0">
                <a:solidFill>
                  <a:prstClr val="black"/>
                </a:solidFill>
              </a:rPr>
              <a:t>– </a:t>
            </a:r>
            <a:r>
              <a:rPr lang="pl-PL" sz="1300" dirty="0">
                <a:solidFill>
                  <a:prstClr val="black"/>
                </a:solidFill>
              </a:rPr>
              <a:t>stan </a:t>
            </a:r>
            <a:r>
              <a:rPr lang="pl-PL" sz="1300" dirty="0" smtClean="0">
                <a:solidFill>
                  <a:prstClr val="black"/>
                </a:solidFill>
              </a:rPr>
              <a:t>po zakończeniu prac</a:t>
            </a:r>
            <a:endParaRPr lang="pl-PL" sz="1300" dirty="0">
              <a:solidFill>
                <a:prstClr val="black"/>
              </a:solidFill>
            </a:endParaRP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57" y="1741508"/>
            <a:ext cx="3556759" cy="2551588"/>
          </a:xfr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857" y="1772816"/>
            <a:ext cx="363071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41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Rok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2017 </a:t>
            </a:r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Pan Rafał Ratajczak </a:t>
            </a:r>
            <a: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  <a:t>Pl. Inwalidów 11 w Żarach</a:t>
            </a:r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, dotacja Burmistrza Miasta Żary </a:t>
            </a:r>
            <a: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  <a:t/>
            </a:r>
            <a:b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</a:br>
            <a: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  <a:t>105 619,00 zł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764704"/>
            <a:ext cx="3931920" cy="792088"/>
          </a:xfrm>
        </p:spPr>
        <p:txBody>
          <a:bodyPr>
            <a:normAutofit/>
          </a:bodyPr>
          <a:lstStyle/>
          <a:p>
            <a:pPr lvl="0" algn="ctr">
              <a:buClr>
                <a:srgbClr val="F07F09"/>
              </a:buClr>
            </a:pPr>
            <a:r>
              <a:rPr lang="pl-PL" sz="1300" dirty="0" smtClean="0">
                <a:solidFill>
                  <a:prstClr val="black"/>
                </a:solidFill>
              </a:rPr>
              <a:t>Roboty </a:t>
            </a:r>
            <a:r>
              <a:rPr lang="pl-PL" sz="1300" dirty="0">
                <a:solidFill>
                  <a:prstClr val="black"/>
                </a:solidFill>
              </a:rPr>
              <a:t>budowlane </a:t>
            </a:r>
            <a:r>
              <a:rPr lang="pl-PL" sz="1300" dirty="0" smtClean="0">
                <a:solidFill>
                  <a:prstClr val="black"/>
                </a:solidFill>
              </a:rPr>
              <a:t>polegające </a:t>
            </a:r>
            <a:r>
              <a:rPr lang="pl-PL" sz="1300" dirty="0">
                <a:solidFill>
                  <a:prstClr val="black"/>
                </a:solidFill>
              </a:rPr>
              <a:t>na wymianie </a:t>
            </a:r>
            <a:r>
              <a:rPr lang="pl-PL" sz="1300" dirty="0" smtClean="0">
                <a:solidFill>
                  <a:prstClr val="black"/>
                </a:solidFill>
              </a:rPr>
              <a:t>stolarki okiennej </a:t>
            </a:r>
            <a:r>
              <a:rPr lang="pl-PL" sz="1300" dirty="0" smtClean="0">
                <a:solidFill>
                  <a:prstClr val="black"/>
                </a:solidFill>
              </a:rPr>
              <a:t>– </a:t>
            </a:r>
            <a:r>
              <a:rPr lang="pl-PL" sz="1300" dirty="0">
                <a:solidFill>
                  <a:prstClr val="black"/>
                </a:solidFill>
              </a:rPr>
              <a:t>stan przed podjęciem prac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764704"/>
            <a:ext cx="3931920" cy="864096"/>
          </a:xfrm>
        </p:spPr>
        <p:txBody>
          <a:bodyPr>
            <a:normAutofit/>
          </a:bodyPr>
          <a:lstStyle/>
          <a:p>
            <a:pPr lvl="0" algn="ctr">
              <a:buClr>
                <a:srgbClr val="F07F09"/>
              </a:buClr>
            </a:pPr>
            <a:r>
              <a:rPr lang="pl-PL" sz="1300" dirty="0">
                <a:solidFill>
                  <a:prstClr val="black"/>
                </a:solidFill>
              </a:rPr>
              <a:t>Roboty budowlane polegające na wymianie </a:t>
            </a:r>
            <a:r>
              <a:rPr lang="pl-PL" sz="1300" dirty="0" smtClean="0">
                <a:solidFill>
                  <a:prstClr val="black"/>
                </a:solidFill>
              </a:rPr>
              <a:t>stolarki okiennej </a:t>
            </a:r>
            <a:r>
              <a:rPr lang="pl-PL" sz="1300" dirty="0">
                <a:solidFill>
                  <a:prstClr val="black"/>
                </a:solidFill>
              </a:rPr>
              <a:t>– stan </a:t>
            </a:r>
            <a:r>
              <a:rPr lang="pl-PL" sz="1300" dirty="0" smtClean="0">
                <a:solidFill>
                  <a:prstClr val="black"/>
                </a:solidFill>
              </a:rPr>
              <a:t>po zakończeniu prac</a:t>
            </a:r>
            <a:endParaRPr lang="pl-PL" sz="1300" dirty="0">
              <a:solidFill>
                <a:prstClr val="black"/>
              </a:solidFill>
            </a:endParaRP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3888433" cy="2880320"/>
          </a:xfr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628800"/>
            <a:ext cx="374441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269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8183880" cy="1051560"/>
          </a:xfrm>
        </p:spPr>
        <p:txBody>
          <a:bodyPr/>
          <a:lstStyle/>
          <a:p>
            <a:pPr algn="ctr"/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Rok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2017 Parafia Rzymsko-Katolicka pw. Najświętszego Serca Pana Jezusa </a:t>
            </a:r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w Żarach, dotacja Burmistrza Miasta Żary </a:t>
            </a:r>
            <a: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  <a:t/>
            </a:r>
            <a:b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</a:br>
            <a: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  <a:t>115.937,24 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zł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buClr>
                <a:srgbClr val="F07F09"/>
              </a:buClr>
            </a:pPr>
            <a:r>
              <a:rPr lang="pl-PL" sz="1300" dirty="0" smtClean="0">
                <a:solidFill>
                  <a:prstClr val="black"/>
                </a:solidFill>
              </a:rPr>
              <a:t>Prace </a:t>
            </a:r>
            <a:r>
              <a:rPr lang="pl-PL" sz="1300" dirty="0">
                <a:solidFill>
                  <a:prstClr val="black"/>
                </a:solidFill>
              </a:rPr>
              <a:t>remontowe wnętrza prezbiterium i chóru kościoła </a:t>
            </a:r>
            <a:r>
              <a:rPr lang="pl-PL" sz="1300" dirty="0" smtClean="0">
                <a:solidFill>
                  <a:prstClr val="black"/>
                </a:solidFill>
              </a:rPr>
              <a:t>    farnego </a:t>
            </a:r>
            <a:r>
              <a:rPr lang="pl-PL" sz="1300" dirty="0" smtClean="0">
                <a:solidFill>
                  <a:prstClr val="black"/>
                </a:solidFill>
              </a:rPr>
              <a:t>– stan przed podjęciem prac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764704"/>
            <a:ext cx="3931920" cy="864096"/>
          </a:xfrm>
        </p:spPr>
        <p:txBody>
          <a:bodyPr>
            <a:normAutofit/>
          </a:bodyPr>
          <a:lstStyle/>
          <a:p>
            <a:pPr lvl="0" algn="ctr">
              <a:buClr>
                <a:srgbClr val="F07F09"/>
              </a:buClr>
            </a:pPr>
            <a:r>
              <a:rPr lang="pl-PL" sz="1300" dirty="0" smtClean="0">
                <a:solidFill>
                  <a:prstClr val="black"/>
                </a:solidFill>
              </a:rPr>
              <a:t>Prace </a:t>
            </a:r>
            <a:r>
              <a:rPr lang="pl-PL" sz="1300" dirty="0">
                <a:solidFill>
                  <a:prstClr val="black"/>
                </a:solidFill>
              </a:rPr>
              <a:t>remontowe wnętrza prezbiterium i chóru kościoła farnego – stan </a:t>
            </a:r>
            <a:r>
              <a:rPr lang="pl-PL" sz="1300" dirty="0" smtClean="0">
                <a:solidFill>
                  <a:prstClr val="black"/>
                </a:solidFill>
              </a:rPr>
              <a:t>po zakończeniu prac</a:t>
            </a:r>
            <a:endParaRPr lang="pl-PL" dirty="0">
              <a:solidFill>
                <a:prstClr val="black"/>
              </a:solidFill>
            </a:endParaRP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26822"/>
            <a:ext cx="3762630" cy="2821973"/>
          </a:xfr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022" y="1837823"/>
            <a:ext cx="3747962" cy="281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67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Rok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2017 </a:t>
            </a:r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Wspólnota Mieszkaniowa przy 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ul. 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Ogrodowej </a:t>
            </a:r>
            <a: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  <a:t>3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w </a:t>
            </a:r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Żarach, dotacja Burmistrza Miasta Żary </a:t>
            </a:r>
            <a: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  <a:t/>
            </a:r>
            <a:b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</a:br>
            <a: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  <a:t>66 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673,45 zł</a:t>
            </a:r>
            <a:r>
              <a:rPr lang="pl-PL" sz="29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579438"/>
            <a:ext cx="4176464" cy="1049362"/>
          </a:xfrm>
        </p:spPr>
        <p:txBody>
          <a:bodyPr>
            <a:normAutofit/>
          </a:bodyPr>
          <a:lstStyle/>
          <a:p>
            <a:pPr lvl="0" algn="ctr">
              <a:buClr>
                <a:srgbClr val="F07F09"/>
              </a:buClr>
            </a:pPr>
            <a:r>
              <a:rPr lang="pl-PL" sz="1300" dirty="0" smtClean="0">
                <a:solidFill>
                  <a:prstClr val="black"/>
                </a:solidFill>
              </a:rPr>
              <a:t>Remont </a:t>
            </a:r>
            <a:r>
              <a:rPr lang="pl-PL" sz="1300" dirty="0">
                <a:solidFill>
                  <a:prstClr val="black"/>
                </a:solidFill>
              </a:rPr>
              <a:t>elewacji</a:t>
            </a:r>
          </a:p>
          <a:p>
            <a:pPr lvl="0" algn="ctr">
              <a:buClr>
                <a:srgbClr val="F07F09"/>
              </a:buClr>
            </a:pPr>
            <a:r>
              <a:rPr lang="pl-PL" sz="1300" dirty="0" smtClean="0">
                <a:solidFill>
                  <a:prstClr val="black"/>
                </a:solidFill>
              </a:rPr>
              <a:t>dachów </a:t>
            </a:r>
            <a:r>
              <a:rPr lang="pl-PL" sz="1300" dirty="0">
                <a:solidFill>
                  <a:prstClr val="black"/>
                </a:solidFill>
              </a:rPr>
              <a:t>oraz </a:t>
            </a:r>
            <a:r>
              <a:rPr lang="pl-PL" sz="1300" dirty="0" smtClean="0">
                <a:solidFill>
                  <a:prstClr val="black"/>
                </a:solidFill>
              </a:rPr>
              <a:t>częściowe docieplenie </a:t>
            </a:r>
            <a:r>
              <a:rPr lang="pl-PL" sz="1300" dirty="0">
                <a:solidFill>
                  <a:prstClr val="black"/>
                </a:solidFill>
              </a:rPr>
              <a:t>dachu– </a:t>
            </a:r>
            <a:r>
              <a:rPr lang="pl-PL" sz="1300" dirty="0">
                <a:solidFill>
                  <a:prstClr val="black"/>
                </a:solidFill>
              </a:rPr>
              <a:t>stan przed podjęciem prac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572001" y="692696"/>
            <a:ext cx="3888432" cy="864096"/>
          </a:xfrm>
        </p:spPr>
        <p:txBody>
          <a:bodyPr>
            <a:normAutofit/>
          </a:bodyPr>
          <a:lstStyle/>
          <a:p>
            <a:pPr lvl="0" algn="ctr">
              <a:buClr>
                <a:srgbClr val="F07F09"/>
              </a:buClr>
            </a:pPr>
            <a:r>
              <a:rPr lang="pl-PL" sz="1300" dirty="0">
                <a:solidFill>
                  <a:prstClr val="black"/>
                </a:solidFill>
              </a:rPr>
              <a:t>Remont elewacji</a:t>
            </a:r>
          </a:p>
          <a:p>
            <a:pPr lvl="0" algn="ctr">
              <a:buClr>
                <a:srgbClr val="F07F09"/>
              </a:buClr>
            </a:pPr>
            <a:r>
              <a:rPr lang="pl-PL" sz="1300" dirty="0">
                <a:solidFill>
                  <a:prstClr val="black"/>
                </a:solidFill>
              </a:rPr>
              <a:t>dachów oraz częściowe docieplenie </a:t>
            </a:r>
            <a:r>
              <a:rPr lang="pl-PL" sz="1300" dirty="0" smtClean="0">
                <a:solidFill>
                  <a:prstClr val="black"/>
                </a:solidFill>
              </a:rPr>
              <a:t>dachu – </a:t>
            </a:r>
            <a:r>
              <a:rPr lang="pl-PL" sz="1300" dirty="0">
                <a:solidFill>
                  <a:prstClr val="black"/>
                </a:solidFill>
              </a:rPr>
              <a:t>stan </a:t>
            </a:r>
            <a:r>
              <a:rPr lang="pl-PL" sz="1300" dirty="0" smtClean="0">
                <a:solidFill>
                  <a:prstClr val="black"/>
                </a:solidFill>
              </a:rPr>
              <a:t>po zakończeniu prac</a:t>
            </a:r>
            <a:endParaRPr lang="pl-PL" sz="1300" dirty="0">
              <a:solidFill>
                <a:prstClr val="black"/>
              </a:solidFill>
            </a:endParaRP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3799481" cy="2808312"/>
          </a:xfr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556792"/>
            <a:ext cx="3792421" cy="28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483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Rok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2017 </a:t>
            </a:r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Wspólnota Mieszkaniowa przy 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ul. 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Podchorążych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 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6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w </a:t>
            </a:r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Żarach, dotacja Burmistrza Miasta Żary </a:t>
            </a:r>
            <a: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  <a:t/>
            </a:r>
            <a:b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</a:br>
            <a: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  <a:t>101 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196,93 zł</a:t>
            </a:r>
            <a:r>
              <a:rPr lang="pl-PL" sz="29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620688"/>
            <a:ext cx="3892768" cy="1008112"/>
          </a:xfrm>
        </p:spPr>
        <p:txBody>
          <a:bodyPr>
            <a:normAutofit/>
          </a:bodyPr>
          <a:lstStyle/>
          <a:p>
            <a:pPr lvl="0" algn="ctr">
              <a:buClr>
                <a:srgbClr val="F07F09"/>
              </a:buClr>
            </a:pPr>
            <a:r>
              <a:rPr lang="pl-PL" sz="1300" dirty="0" smtClean="0">
                <a:solidFill>
                  <a:prstClr val="black"/>
                </a:solidFill>
              </a:rPr>
              <a:t>Remont elewacji, klatki </a:t>
            </a:r>
            <a:r>
              <a:rPr lang="pl-PL" sz="1300" dirty="0">
                <a:solidFill>
                  <a:prstClr val="black"/>
                </a:solidFill>
              </a:rPr>
              <a:t>schodowej, </a:t>
            </a:r>
            <a:r>
              <a:rPr lang="pl-PL" sz="1300" dirty="0" smtClean="0">
                <a:solidFill>
                  <a:prstClr val="black"/>
                </a:solidFill>
              </a:rPr>
              <a:t>wymiana stolarki – </a:t>
            </a:r>
            <a:r>
              <a:rPr lang="pl-PL" sz="1300" dirty="0">
                <a:solidFill>
                  <a:prstClr val="black"/>
                </a:solidFill>
              </a:rPr>
              <a:t>stan przed podjęciem prac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572001" y="764704"/>
            <a:ext cx="3888431" cy="720080"/>
          </a:xfrm>
        </p:spPr>
        <p:txBody>
          <a:bodyPr>
            <a:normAutofit lnSpcReduction="10000"/>
          </a:bodyPr>
          <a:lstStyle/>
          <a:p>
            <a:pPr lvl="0" algn="ctr">
              <a:buClr>
                <a:srgbClr val="F07F09"/>
              </a:buClr>
            </a:pPr>
            <a:r>
              <a:rPr lang="pl-PL" sz="1300" dirty="0" smtClean="0">
                <a:solidFill>
                  <a:prstClr val="black"/>
                </a:solidFill>
              </a:rPr>
              <a:t>Remont elewacji</a:t>
            </a:r>
            <a:r>
              <a:rPr lang="pl-PL" sz="1300" dirty="0">
                <a:solidFill>
                  <a:prstClr val="black"/>
                </a:solidFill>
              </a:rPr>
              <a:t>, klatki schodowej, wymiana stolarki</a:t>
            </a:r>
            <a:r>
              <a:rPr lang="pl-PL" sz="1300" dirty="0" smtClean="0">
                <a:solidFill>
                  <a:prstClr val="black"/>
                </a:solidFill>
              </a:rPr>
              <a:t> – </a:t>
            </a:r>
            <a:r>
              <a:rPr lang="pl-PL" sz="1300" dirty="0">
                <a:solidFill>
                  <a:prstClr val="black"/>
                </a:solidFill>
              </a:rPr>
              <a:t>stan </a:t>
            </a:r>
            <a:r>
              <a:rPr lang="pl-PL" sz="1300" dirty="0" smtClean="0">
                <a:solidFill>
                  <a:prstClr val="black"/>
                </a:solidFill>
              </a:rPr>
              <a:t>po zakończeniu prac</a:t>
            </a:r>
            <a:endParaRPr lang="pl-PL" sz="1300" dirty="0">
              <a:solidFill>
                <a:prstClr val="black"/>
              </a:solidFill>
            </a:endParaRP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21" y="1592795"/>
            <a:ext cx="3696411" cy="2772309"/>
          </a:xfr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592796"/>
            <a:ext cx="3696410" cy="27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052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Rok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2017 </a:t>
            </a:r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Wspólnota Mieszkaniowa przy 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ul. 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Podchorążych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 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32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w </a:t>
            </a:r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Żarach, dotacja Burmistrza Miasta Żary </a:t>
            </a:r>
            <a: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  <a:t/>
            </a:r>
            <a:b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</a:b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137.700,44 zł</a:t>
            </a:r>
            <a:r>
              <a:rPr lang="pl-PL" sz="29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692696"/>
            <a:ext cx="3964776" cy="936104"/>
          </a:xfrm>
        </p:spPr>
        <p:txBody>
          <a:bodyPr>
            <a:normAutofit/>
          </a:bodyPr>
          <a:lstStyle/>
          <a:p>
            <a:pPr lvl="0" algn="ctr">
              <a:buClr>
                <a:srgbClr val="F07F09"/>
              </a:buClr>
            </a:pPr>
            <a:r>
              <a:rPr lang="pl-PL" sz="1300" dirty="0" smtClean="0">
                <a:solidFill>
                  <a:prstClr val="black"/>
                </a:solidFill>
              </a:rPr>
              <a:t>Remont elewacji, renowacja </a:t>
            </a:r>
            <a:r>
              <a:rPr lang="pl-PL" sz="1300" dirty="0">
                <a:solidFill>
                  <a:prstClr val="black"/>
                </a:solidFill>
              </a:rPr>
              <a:t>bramy wjazdowej, </a:t>
            </a:r>
            <a:r>
              <a:rPr lang="pl-PL" sz="1300" dirty="0" smtClean="0">
                <a:solidFill>
                  <a:prstClr val="black"/>
                </a:solidFill>
              </a:rPr>
              <a:t>przejazdu bramnego </a:t>
            </a:r>
            <a:r>
              <a:rPr lang="pl-PL" sz="1300" dirty="0">
                <a:solidFill>
                  <a:prstClr val="black"/>
                </a:solidFill>
              </a:rPr>
              <a:t>i klatki schodowej oraz </a:t>
            </a:r>
            <a:r>
              <a:rPr lang="pl-PL" sz="1300" dirty="0" smtClean="0">
                <a:solidFill>
                  <a:prstClr val="black"/>
                </a:solidFill>
              </a:rPr>
              <a:t>wymiana             stolarki – </a:t>
            </a:r>
            <a:r>
              <a:rPr lang="pl-PL" sz="1300" dirty="0" smtClean="0">
                <a:solidFill>
                  <a:prstClr val="black"/>
                </a:solidFill>
              </a:rPr>
              <a:t>stan </a:t>
            </a:r>
            <a:r>
              <a:rPr lang="pl-PL" sz="1300" dirty="0">
                <a:solidFill>
                  <a:prstClr val="black"/>
                </a:solidFill>
              </a:rPr>
              <a:t>przed podjęciem prac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692696"/>
            <a:ext cx="3808263" cy="936104"/>
          </a:xfrm>
        </p:spPr>
        <p:txBody>
          <a:bodyPr>
            <a:normAutofit/>
          </a:bodyPr>
          <a:lstStyle/>
          <a:p>
            <a:pPr lvl="0" algn="ctr">
              <a:buClr>
                <a:srgbClr val="F07F09"/>
              </a:buClr>
            </a:pPr>
            <a:r>
              <a:rPr lang="pl-PL" sz="1300" dirty="0" smtClean="0">
                <a:solidFill>
                  <a:prstClr val="black"/>
                </a:solidFill>
              </a:rPr>
              <a:t>Remont elewacji</a:t>
            </a:r>
            <a:r>
              <a:rPr lang="pl-PL" sz="1300" dirty="0">
                <a:solidFill>
                  <a:prstClr val="black"/>
                </a:solidFill>
              </a:rPr>
              <a:t>, renowacja bramy wjazdowej, przejazdu bramnego i klatki schodowej oraz wymiana </a:t>
            </a:r>
            <a:r>
              <a:rPr lang="pl-PL" sz="1300" dirty="0" smtClean="0">
                <a:solidFill>
                  <a:prstClr val="black"/>
                </a:solidFill>
              </a:rPr>
              <a:t>stolarki – </a:t>
            </a:r>
            <a:r>
              <a:rPr lang="pl-PL" sz="1300" dirty="0">
                <a:solidFill>
                  <a:prstClr val="black"/>
                </a:solidFill>
              </a:rPr>
              <a:t>stan </a:t>
            </a:r>
            <a:r>
              <a:rPr lang="pl-PL" sz="1300" dirty="0" smtClean="0">
                <a:solidFill>
                  <a:prstClr val="black"/>
                </a:solidFill>
              </a:rPr>
              <a:t>po zakończeniu prac</a:t>
            </a:r>
            <a:endParaRPr lang="pl-PL" sz="1300" dirty="0">
              <a:solidFill>
                <a:prstClr val="black"/>
              </a:solidFill>
            </a:endParaRP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9" y="1700807"/>
            <a:ext cx="2430271" cy="3240361"/>
          </a:xfr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683872"/>
            <a:ext cx="2448272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812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Rok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2017 </a:t>
            </a:r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Wspólnota Mieszkaniowa przy 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ul. 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Podchorążych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 45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w </a:t>
            </a:r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Żarach, dotacja Burmistrza Miasta Żary </a:t>
            </a:r>
            <a: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  <a:t/>
            </a:r>
            <a:b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</a:b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71.917,23 zł</a:t>
            </a:r>
            <a:r>
              <a:rPr lang="pl-PL" sz="29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55576" y="764704"/>
            <a:ext cx="3456384" cy="864096"/>
          </a:xfrm>
        </p:spPr>
        <p:txBody>
          <a:bodyPr>
            <a:normAutofit/>
          </a:bodyPr>
          <a:lstStyle/>
          <a:p>
            <a:pPr lvl="0" algn="ctr">
              <a:buClr>
                <a:srgbClr val="F07F09"/>
              </a:buClr>
            </a:pPr>
            <a:r>
              <a:rPr lang="pl-PL" sz="1300" dirty="0" smtClean="0">
                <a:solidFill>
                  <a:prstClr val="black"/>
                </a:solidFill>
              </a:rPr>
              <a:t>Remont elewacji </a:t>
            </a:r>
            <a:r>
              <a:rPr lang="pl-PL" sz="1300" dirty="0">
                <a:solidFill>
                  <a:prstClr val="black"/>
                </a:solidFill>
              </a:rPr>
              <a:t>zewnętrznej wraz z termomodernizacją </a:t>
            </a:r>
            <a:r>
              <a:rPr lang="pl-PL" sz="1300" dirty="0" smtClean="0">
                <a:solidFill>
                  <a:prstClr val="black"/>
                </a:solidFill>
              </a:rPr>
              <a:t>– </a:t>
            </a:r>
            <a:r>
              <a:rPr lang="pl-PL" sz="1300" dirty="0">
                <a:solidFill>
                  <a:prstClr val="black"/>
                </a:solidFill>
              </a:rPr>
              <a:t>stan </a:t>
            </a:r>
            <a:r>
              <a:rPr lang="pl-PL" sz="1300" dirty="0" smtClean="0">
                <a:solidFill>
                  <a:prstClr val="black"/>
                </a:solidFill>
              </a:rPr>
              <a:t>w tracie </a:t>
            </a:r>
            <a:r>
              <a:rPr lang="pl-PL" sz="1300" dirty="0">
                <a:solidFill>
                  <a:prstClr val="black"/>
                </a:solidFill>
              </a:rPr>
              <a:t>prac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499992" y="836712"/>
            <a:ext cx="4104457" cy="792088"/>
          </a:xfrm>
        </p:spPr>
        <p:txBody>
          <a:bodyPr>
            <a:normAutofit/>
          </a:bodyPr>
          <a:lstStyle/>
          <a:p>
            <a:pPr algn="ctr">
              <a:buClr>
                <a:srgbClr val="F07F09"/>
              </a:buClr>
            </a:pPr>
            <a:r>
              <a:rPr lang="pl-PL" sz="1300" dirty="0" smtClean="0">
                <a:solidFill>
                  <a:prstClr val="black"/>
                </a:solidFill>
              </a:rPr>
              <a:t>Remont elewacji </a:t>
            </a:r>
            <a:r>
              <a:rPr lang="pl-PL" sz="1300" dirty="0">
                <a:solidFill>
                  <a:prstClr val="black"/>
                </a:solidFill>
              </a:rPr>
              <a:t>zewnętrznej wraz z </a:t>
            </a:r>
            <a:r>
              <a:rPr lang="pl-PL" sz="1300" dirty="0">
                <a:solidFill>
                  <a:prstClr val="black"/>
                </a:solidFill>
              </a:rPr>
              <a:t>termomodernizacją – </a:t>
            </a:r>
            <a:r>
              <a:rPr lang="pl-PL" sz="1300" dirty="0">
                <a:solidFill>
                  <a:prstClr val="black"/>
                </a:solidFill>
              </a:rPr>
              <a:t>stan </a:t>
            </a:r>
            <a:r>
              <a:rPr lang="pl-PL" sz="1300" dirty="0">
                <a:solidFill>
                  <a:prstClr val="black"/>
                </a:solidFill>
              </a:rPr>
              <a:t>po zakończeniu prac</a:t>
            </a:r>
            <a:endParaRPr lang="pl-PL" sz="1300" dirty="0">
              <a:solidFill>
                <a:prstClr val="black"/>
              </a:solidFill>
            </a:endParaRP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3744416" cy="2808312"/>
          </a:xfr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556792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61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Rok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2017 </a:t>
            </a:r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Wspólnota Mieszkaniowa przy 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ul. 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Poznańskiej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 3A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w </a:t>
            </a:r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Żarach, dotacja Burmistrza Miasta Żary </a:t>
            </a:r>
            <a: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  <a:t/>
            </a:r>
            <a:b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</a:br>
            <a: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  <a:t>75 186,20 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zł</a:t>
            </a:r>
            <a:r>
              <a:rPr lang="pl-PL" sz="29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836712"/>
            <a:ext cx="4036784" cy="792088"/>
          </a:xfrm>
        </p:spPr>
        <p:txBody>
          <a:bodyPr>
            <a:normAutofit/>
          </a:bodyPr>
          <a:lstStyle/>
          <a:p>
            <a:pPr lvl="0" algn="ctr">
              <a:buClr>
                <a:srgbClr val="F07F09"/>
              </a:buClr>
            </a:pPr>
            <a:r>
              <a:rPr lang="pl-PL" sz="1300" dirty="0" smtClean="0">
                <a:solidFill>
                  <a:prstClr val="black"/>
                </a:solidFill>
              </a:rPr>
              <a:t>Remont dachu – </a:t>
            </a:r>
            <a:r>
              <a:rPr lang="pl-PL" sz="1300" dirty="0">
                <a:solidFill>
                  <a:prstClr val="black"/>
                </a:solidFill>
              </a:rPr>
              <a:t>stan przed podjęciem prac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836712"/>
            <a:ext cx="3808263" cy="792088"/>
          </a:xfrm>
        </p:spPr>
        <p:txBody>
          <a:bodyPr>
            <a:normAutofit/>
          </a:bodyPr>
          <a:lstStyle/>
          <a:p>
            <a:pPr lvl="0" algn="ctr">
              <a:buClr>
                <a:srgbClr val="F07F09"/>
              </a:buClr>
            </a:pPr>
            <a:r>
              <a:rPr lang="pl-PL" sz="1300" dirty="0" smtClean="0">
                <a:solidFill>
                  <a:prstClr val="black"/>
                </a:solidFill>
              </a:rPr>
              <a:t>Remont dachu – </a:t>
            </a:r>
            <a:r>
              <a:rPr lang="pl-PL" sz="1300" dirty="0">
                <a:solidFill>
                  <a:prstClr val="black"/>
                </a:solidFill>
              </a:rPr>
              <a:t>stan </a:t>
            </a:r>
            <a:r>
              <a:rPr lang="pl-PL" sz="1300" dirty="0" smtClean="0">
                <a:solidFill>
                  <a:prstClr val="black"/>
                </a:solidFill>
              </a:rPr>
              <a:t>po zakończeniu prac</a:t>
            </a:r>
            <a:endParaRPr lang="pl-PL" sz="1300" dirty="0">
              <a:solidFill>
                <a:prstClr val="black"/>
              </a:solidFill>
            </a:endParaRP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3552395" cy="2664296"/>
          </a:xfr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700808"/>
            <a:ext cx="355239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589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Rok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2017 </a:t>
            </a:r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Wspólnota Mieszkaniowa przy 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Pl. Rynek 37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w </a:t>
            </a:r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Żarach, dotacja Burmistrza Miasta Żary </a:t>
            </a:r>
            <a: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  <a:t/>
            </a:r>
            <a:b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</a:br>
            <a: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  <a:t>42.046,08 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zł</a:t>
            </a:r>
            <a:r>
              <a:rPr lang="pl-PL" sz="29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692696"/>
            <a:ext cx="4108792" cy="936104"/>
          </a:xfrm>
        </p:spPr>
        <p:txBody>
          <a:bodyPr>
            <a:normAutofit/>
          </a:bodyPr>
          <a:lstStyle/>
          <a:p>
            <a:pPr lvl="0" algn="ctr">
              <a:buClr>
                <a:srgbClr val="F07F09"/>
              </a:buClr>
            </a:pPr>
            <a:r>
              <a:rPr lang="pl-PL" sz="1300" dirty="0" smtClean="0">
                <a:solidFill>
                  <a:prstClr val="black"/>
                </a:solidFill>
              </a:rPr>
              <a:t>Remont pokrycia dachowego – </a:t>
            </a:r>
            <a:r>
              <a:rPr lang="pl-PL" sz="1300" dirty="0">
                <a:solidFill>
                  <a:prstClr val="black"/>
                </a:solidFill>
              </a:rPr>
              <a:t>stan </a:t>
            </a:r>
            <a:r>
              <a:rPr lang="pl-PL" sz="1300" dirty="0" smtClean="0">
                <a:solidFill>
                  <a:prstClr val="black"/>
                </a:solidFill>
              </a:rPr>
              <a:t>przed podjęciem prac</a:t>
            </a:r>
            <a:endParaRPr lang="pl-PL" sz="1300" dirty="0">
              <a:solidFill>
                <a:prstClr val="black"/>
              </a:solidFill>
            </a:endParaRP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4009" y="764704"/>
            <a:ext cx="3960440" cy="864096"/>
          </a:xfrm>
        </p:spPr>
        <p:txBody>
          <a:bodyPr>
            <a:normAutofit/>
          </a:bodyPr>
          <a:lstStyle/>
          <a:p>
            <a:pPr algn="ctr">
              <a:buClr>
                <a:srgbClr val="F07F09"/>
              </a:buClr>
            </a:pPr>
            <a:r>
              <a:rPr lang="pl-PL" sz="1300" dirty="0" smtClean="0">
                <a:solidFill>
                  <a:prstClr val="black"/>
                </a:solidFill>
              </a:rPr>
              <a:t>Remont pokrycia dachowego – </a:t>
            </a:r>
            <a:r>
              <a:rPr lang="pl-PL" sz="1300" dirty="0">
                <a:solidFill>
                  <a:prstClr val="black"/>
                </a:solidFill>
              </a:rPr>
              <a:t>stan </a:t>
            </a:r>
            <a:r>
              <a:rPr lang="pl-PL" sz="1300" dirty="0">
                <a:solidFill>
                  <a:prstClr val="black"/>
                </a:solidFill>
              </a:rPr>
              <a:t>po zakończeniu prac</a:t>
            </a:r>
            <a:endParaRPr lang="pl-PL" sz="1300" dirty="0">
              <a:solidFill>
                <a:prstClr val="black"/>
              </a:solidFill>
            </a:endParaRP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3384376" cy="2538282"/>
          </a:xfr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700808"/>
            <a:ext cx="378042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036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1884</TotalTime>
  <Words>414</Words>
  <Application>Microsoft Office PowerPoint</Application>
  <PresentationFormat>Pokaz na ekranie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Aspekt</vt:lpstr>
      <vt:lpstr>Rok 2017 Wspólnota Mieszkaniowa przy ul. B. Chrobrego 9 w Żarach, dotacja Burmistrza Miasta Żary  85.267,71 zł </vt:lpstr>
      <vt:lpstr>Rok 2017 Pan Rafał Ratajczak Pl. Inwalidów 11 w Żarach, dotacja Burmistrza Miasta Żary  105 619,00 zł</vt:lpstr>
      <vt:lpstr>Rok 2017 Parafia Rzymsko-Katolicka pw. Najświętszego Serca Pana Jezusa w Żarach, dotacja Burmistrza Miasta Żary  115.937,24 zł</vt:lpstr>
      <vt:lpstr>Rok 2017 Wspólnota Mieszkaniowa przy ul. Ogrodowej 3 w Żarach, dotacja Burmistrza Miasta Żary  66 673,45 zł </vt:lpstr>
      <vt:lpstr>Rok 2017 Wspólnota Mieszkaniowa przy ul. Podchorążych 6 w Żarach, dotacja Burmistrza Miasta Żary  101 196,93 zł </vt:lpstr>
      <vt:lpstr>Rok 2017 Wspólnota Mieszkaniowa przy ul. Podchorążych 32 w Żarach, dotacja Burmistrza Miasta Żary  137.700,44 zł </vt:lpstr>
      <vt:lpstr>Rok 2017 Wspólnota Mieszkaniowa przy ul. Podchorążych 45 w Żarach, dotacja Burmistrza Miasta Żary  71.917,23 zł </vt:lpstr>
      <vt:lpstr>Rok 2017 Wspólnota Mieszkaniowa przy ul. Poznańskiej 3A w Żarach, dotacja Burmistrza Miasta Żary  75 186,20 zł </vt:lpstr>
      <vt:lpstr>Rok 2017 Wspólnota Mieszkaniowa przy Pl. Rynek 37 w Żarach, dotacja Burmistrza Miasta Żary  42.046,08 zł </vt:lpstr>
      <vt:lpstr>Rok 2017 Wspólnota Mieszkaniowa przy ul. Wrocławskiej 14 w Żarach, dotacja Burmistrza Miasta Żary  194 457,03 zł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serwis</dc:creator>
  <cp:lastModifiedBy>serwis</cp:lastModifiedBy>
  <cp:revision>81</cp:revision>
  <dcterms:created xsi:type="dcterms:W3CDTF">2017-01-05T07:08:45Z</dcterms:created>
  <dcterms:modified xsi:type="dcterms:W3CDTF">2018-02-19T14:08:22Z</dcterms:modified>
</cp:coreProperties>
</file>