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6" r:id="rId10"/>
    <p:sldId id="263" r:id="rId11"/>
    <p:sldId id="264" r:id="rId12"/>
    <p:sldId id="265" r:id="rId13"/>
    <p:sldId id="267" r:id="rId14"/>
    <p:sldId id="268" r:id="rId15"/>
    <p:sldId id="271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Nasadzenia</a:t>
            </a:r>
            <a:r>
              <a:rPr lang="pl-PL" b="1" baseline="0" dirty="0" smtClean="0"/>
              <a:t> i usunięcia drzew w latach </a:t>
            </a:r>
            <a:r>
              <a:rPr lang="pl-PL" b="1" dirty="0"/>
              <a:t/>
            </a:r>
            <a:br>
              <a:rPr lang="pl-PL" b="1" dirty="0"/>
            </a:br>
            <a:r>
              <a:rPr lang="en-US" b="1" dirty="0"/>
              <a:t> 2015-2018</a:t>
            </a:r>
            <a:r>
              <a:rPr lang="pl-PL" b="1" dirty="0"/>
              <a:t> </a:t>
            </a:r>
            <a:r>
              <a:rPr lang="pl-PL" b="1" baseline="0" dirty="0"/>
              <a:t> 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Arkusz1!$A$1:$A$2</c:f>
              <c:strCache>
                <c:ptCount val="2"/>
                <c:pt idx="0">
                  <c:v>Nasadzenia - sztuk</c:v>
                </c:pt>
                <c:pt idx="1">
                  <c:v>Usunięcia - sztuk </c:v>
                </c:pt>
              </c:strCache>
            </c:strRef>
          </c:cat>
          <c:val>
            <c:numRef>
              <c:f>Arkusz1!$B$1:$B$2</c:f>
              <c:numCache>
                <c:formatCode>General</c:formatCode>
                <c:ptCount val="2"/>
                <c:pt idx="0">
                  <c:v>805</c:v>
                </c:pt>
                <c:pt idx="1">
                  <c:v>482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Arkusz1!$B$3</c15:sqref>
                  <c15:spPr xmlns:c15="http://schemas.microsoft.com/office/drawing/2012/chart"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15:spPr>
                  <c15:bubble3D val="0"/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3">
        <a:lumMod val="60000"/>
        <a:lumOff val="40000"/>
        <a:alpha val="1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Nasadzenia i usunięcia krzewów w latach </a:t>
            </a:r>
            <a:r>
              <a:rPr lang="pl-PL" b="1"/>
              <a:t/>
            </a:r>
            <a:br>
              <a:rPr lang="pl-PL" b="1"/>
            </a:br>
            <a:r>
              <a:rPr lang="en-US" b="1"/>
              <a:t>2015-2018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Arkusz1!$H$1:$H$2</c:f>
              <c:strCache>
                <c:ptCount val="2"/>
                <c:pt idx="0">
                  <c:v>Nasadzenia  - sztuk</c:v>
                </c:pt>
                <c:pt idx="1">
                  <c:v>Usunięcia - metr²</c:v>
                </c:pt>
              </c:strCache>
            </c:strRef>
          </c:cat>
          <c:val>
            <c:numRef>
              <c:f>Arkusz1!$I$1:$I$2</c:f>
              <c:numCache>
                <c:formatCode>General</c:formatCode>
                <c:ptCount val="2"/>
                <c:pt idx="0">
                  <c:v>8863</c:v>
                </c:pt>
                <c:pt idx="1">
                  <c:v>271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Arkusz1!$I$3</c15:sqref>
                  <c15:spPr xmlns:c15="http://schemas.microsoft.com/office/drawing/2012/chart"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15:spPr>
                  <c15:bubble3D val="0"/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3">
        <a:lumMod val="60000"/>
        <a:lumOff val="40000"/>
        <a:alpha val="1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989A-E267-4DC2-9F16-DD6A919071F8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2E427-C5A0-4086-A90E-288DF5B99E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83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2E427-C5A0-4086-A90E-288DF5B99E4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4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13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39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52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50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56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8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59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6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18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00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47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36FA-3102-4948-B89D-48C3AB73227E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93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/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</a:rPr>
              <a:t>Ochrona środowiska</a:t>
            </a:r>
            <a:br>
              <a:rPr lang="pl-PL" sz="4400" b="1" dirty="0" smtClean="0">
                <a:solidFill>
                  <a:srgbClr val="0070C0"/>
                </a:solidFill>
              </a:rPr>
            </a:br>
            <a:r>
              <a:rPr lang="pl-PL" sz="4400" b="1" dirty="0" smtClean="0">
                <a:solidFill>
                  <a:srgbClr val="0070C0"/>
                </a:solidFill>
              </a:rPr>
              <a:t> </a:t>
            </a:r>
            <a:endParaRPr lang="pl-PL" sz="4400" b="1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573016"/>
            <a:ext cx="4608512" cy="17526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Działania Urzędu Miejskiego 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w Żarach 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13681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USUWANIE AZBESTU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W  2018 roku z terenu miasta Żary usunięto </a:t>
            </a:r>
            <a:r>
              <a:rPr lang="pl-PL" sz="2400" b="1" dirty="0" smtClean="0"/>
              <a:t>23,54</a:t>
            </a:r>
            <a:r>
              <a:rPr lang="pl-PL" sz="2400" dirty="0" smtClean="0"/>
              <a:t> Mg wyrobów zawierających azbest. W ramach realizowanego zadania z terenu Gminy Żary o statusie miejskim usunięto od 2016 roku  łącznie </a:t>
            </a:r>
            <a:r>
              <a:rPr lang="pl-PL" sz="2400" b="1" dirty="0" smtClean="0"/>
              <a:t>121,78</a:t>
            </a:r>
            <a:r>
              <a:rPr lang="pl-PL" sz="2400" dirty="0" smtClean="0"/>
              <a:t> Mg wyrobów zawierających azbest za łączna kwotę </a:t>
            </a:r>
            <a:r>
              <a:rPr lang="pl-PL" sz="2400" b="1" dirty="0" smtClean="0"/>
              <a:t>75 309,80 zł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35240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Aplikacja na </a:t>
            </a:r>
            <a:r>
              <a:rPr lang="pl-PL" sz="4000" b="1" dirty="0" err="1">
                <a:solidFill>
                  <a:srgbClr val="0070C0"/>
                </a:solidFill>
              </a:rPr>
              <a:t>Smartfona</a:t>
            </a:r>
            <a:r>
              <a:rPr lang="pl-PL" sz="4000" b="1" dirty="0">
                <a:solidFill>
                  <a:srgbClr val="0070C0"/>
                </a:solidFill>
              </a:rPr>
              <a:t> KIEDY WYWÓZ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pl-PL" sz="2400" dirty="0"/>
              <a:t>Od początku </a:t>
            </a:r>
            <a:r>
              <a:rPr lang="pl-PL" sz="2400" dirty="0" smtClean="0"/>
              <a:t>października 2018 roku harmonogram </a:t>
            </a:r>
            <a:r>
              <a:rPr lang="pl-PL" sz="2400" dirty="0"/>
              <a:t>wywozu odpadów w Żarach dostępny jest także za pośrednictwem aplikacji na smartfony </a:t>
            </a:r>
            <a:r>
              <a:rPr lang="pl-PL" sz="2400" b="1" i="1" dirty="0"/>
              <a:t>Kiedy Wywóz</a:t>
            </a:r>
            <a:r>
              <a:rPr lang="pl-PL" sz="2400" dirty="0"/>
              <a:t>. Aplikacja pozwala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łatwy i szybki dostęp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 </a:t>
            </a:r>
            <a:r>
              <a:rPr lang="pl-PL" sz="2400" dirty="0"/>
              <a:t>aktualnych danych, przedstawionych w przejrzysty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czytelny sposób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04303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DZIAŁANIA EDUKACYJNE ORAZ INFORMACYJNE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sz="2500" dirty="0" smtClean="0"/>
              <a:t>Autobus energetyczny odwiedził nasze miasto w Dniu </a:t>
            </a:r>
            <a:r>
              <a:rPr lang="pl-PL" sz="2500" dirty="0"/>
              <a:t>c</a:t>
            </a:r>
            <a:r>
              <a:rPr lang="pl-PL" sz="2500" dirty="0" smtClean="0"/>
              <a:t>zystego powietrza – to ogólnodostępna wystawa </a:t>
            </a:r>
            <a:br>
              <a:rPr lang="pl-PL" sz="2500" dirty="0" smtClean="0"/>
            </a:br>
            <a:r>
              <a:rPr lang="pl-PL" sz="2500" dirty="0" smtClean="0"/>
              <a:t>z funkcjami praktycznego laboratorium, w którym przedstawione są nowoczesne, energooszczędne rozwiązania z zakresu efektywności energetycznej. Stale obecni na pokładzie autobusu eksperci Krajowej Agencji Poszanowania Energii S.A. będą udzielać informacji oraz odpowiadać na pytania odwiedzających związane z oszczędzaniem energii i wody, wykorzystaniem odnawialnych źródeł energii oraz gospodarowaniem odpadami,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algn="just"/>
            <a:r>
              <a:rPr lang="pl-PL" sz="2500" dirty="0" smtClean="0"/>
              <a:t>W związku z zawartą umową o współpracy z dnia 05.09.2017 r. z Uniwersytetem Zielonogórskim wykonano ekspertyzę stanu jakości powietrza w mieście Żary w latach 2013-2017 w oparciu o roczne oceny jakości powietrza sporządzone przez WIOŚ w Zielonej Górze oraz na podstawie danych pomiarowych ze stacji monitoringu jakości powietrza w Żarach przy ul. Szymanowskiego 8,</a:t>
            </a:r>
          </a:p>
          <a:p>
            <a:pPr marL="0" indent="0" algn="just">
              <a:buNone/>
            </a:pPr>
            <a:endParaRPr lang="pl-PL" sz="2500" dirty="0" smtClean="0"/>
          </a:p>
          <a:p>
            <a:pPr algn="just"/>
            <a:r>
              <a:rPr lang="pl-PL" sz="2500" dirty="0" smtClean="0"/>
              <a:t>Montaż na terenie miasta Żary paneli Led informujących o poziomie zanieczyszczeń powietrza</a:t>
            </a:r>
            <a:r>
              <a:rPr lang="pl-PL" sz="2500" dirty="0"/>
              <a:t>,</a:t>
            </a:r>
            <a:endParaRPr lang="pl-PL" sz="2500" dirty="0" smtClean="0"/>
          </a:p>
          <a:p>
            <a:endParaRPr lang="pl-PL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1387"/>
            <a:ext cx="28083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EDUKACYJNE ORAZ INFORMACYJNE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Coraz więcej pojawia się w naszym mieście stacji Psi Pakiet – jest ich już  51. Należy pamiętać, że psie „niespodzianki” nie tylko nie użyźniają ziemi, ale są pełne pasożytów i patogenów, które mogą stanowić dla ludzi spory problem natury zdrowotnej.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17" y="2276872"/>
            <a:ext cx="13414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44209" y="38837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Ścieżka edukacyjna na terenach rekreacyjnych przy ul. Czerwonego Krzyża w Żarach zrealizowana w ramach projektu pn. „Udostępnienie zasobów przyrodniczych i rekreacyjnych w Żarach” dofinansowana z Europejskiego Funduszu Rozwoju Regionalnego.</a:t>
            </a:r>
          </a:p>
        </p:txBody>
      </p:sp>
      <p:pic>
        <p:nvPicPr>
          <p:cNvPr id="3075" name="Picture 3" descr="C:\Users\serwis\Desktop\IMG_0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68532"/>
            <a:ext cx="26759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DZIAŁANIA EDUKACYJNE ORAZ INFORMACYJNE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600" dirty="0"/>
              <a:t>Komenda Straży Miejskiej w Żarach w sposób regularny prowadzi zajęcia </a:t>
            </a:r>
            <a:r>
              <a:rPr lang="pl-PL" sz="1600" dirty="0" err="1"/>
              <a:t>edukacyjno</a:t>
            </a:r>
            <a:r>
              <a:rPr lang="pl-PL" sz="1600" dirty="0"/>
              <a:t> – informacyjne w formie pogadanek czy quizów dla dzieci. Głównymi odbiorcami zajęć </a:t>
            </a:r>
            <a:r>
              <a:rPr lang="pl-PL" sz="1600" dirty="0" smtClean="0"/>
              <a:t>są </a:t>
            </a:r>
            <a:r>
              <a:rPr lang="pl-PL" sz="1600" dirty="0"/>
              <a:t>dzieci przedszkolne, w wieku szkolnym oraz gimnazjalnym. Cyklicznie również odbywa się we wrześniu Europejski Dzień bez Samochodu, podczas którego Straż Miejska w Żarach prowadzi akcję informacyjną dla wszystkich chętnych mieszkańców, podczas której </a:t>
            </a:r>
            <a:r>
              <a:rPr lang="pl-PL" sz="1600" dirty="0" smtClean="0"/>
              <a:t>są </a:t>
            </a:r>
            <a:r>
              <a:rPr lang="pl-PL" sz="1600" dirty="0"/>
              <a:t>przekazywane wiadomości na temat szkodliwości spalin dla środowiska, rozdawane </a:t>
            </a:r>
            <a:br>
              <a:rPr lang="pl-PL" sz="1600" dirty="0"/>
            </a:br>
            <a:r>
              <a:rPr lang="pl-PL" sz="1600" dirty="0"/>
              <a:t>są gadżety informacyjne oraz ulotki. </a:t>
            </a:r>
          </a:p>
        </p:txBody>
      </p:sp>
      <p:pic>
        <p:nvPicPr>
          <p:cNvPr id="4" name="Obraz 3" descr="C:\Users\user\Desktop\Informacja dla WITiOŚ\Nowy folder\DSC041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771775" cy="207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ser\Desktop\teresa\Artykuły na zakładkę SM\EUROPEJSKI TYDZIEŃ ZRÓWNOWAŻONEGO TRANSPORTU\22.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563620" cy="267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6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DZIAŁANIA EDUKACYJNE ORAZ INFORMACYJNE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umieszczanie </a:t>
            </a:r>
            <a:r>
              <a:rPr lang="pl-PL" dirty="0"/>
              <a:t>na stronie internetowej w zakładce "Pomiary powietrza"  wykresu dot. stężeń pyłu PM 10 w danym roku, </a:t>
            </a:r>
            <a:r>
              <a:rPr lang="pl-PL" dirty="0" smtClean="0"/>
              <a:t>przygotowywanie i umieszczanie danych pomiarowych </a:t>
            </a:r>
            <a:r>
              <a:rPr lang="pl-PL" dirty="0"/>
              <a:t>dla pyłu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PM </a:t>
            </a:r>
            <a:r>
              <a:rPr lang="pl-PL" dirty="0"/>
              <a:t>10 oraz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 z ostatniego tygodnia na </a:t>
            </a:r>
            <a:r>
              <a:rPr lang="pl-PL" dirty="0" smtClean="0"/>
              <a:t>stronie internetowej </a:t>
            </a:r>
            <a:r>
              <a:rPr lang="pl-PL" dirty="0"/>
              <a:t>oraz </a:t>
            </a:r>
            <a:r>
              <a:rPr lang="pl-PL" dirty="0" smtClean="0"/>
              <a:t>w biuletynie </a:t>
            </a:r>
            <a:r>
              <a:rPr lang="pl-PL" dirty="0"/>
              <a:t>INFO ŻARY, </a:t>
            </a:r>
            <a:endParaRPr lang="pl-PL" dirty="0" smtClean="0"/>
          </a:p>
          <a:p>
            <a:pPr algn="just"/>
            <a:r>
              <a:rPr lang="pl-PL" dirty="0" smtClean="0"/>
              <a:t>prowadzenie </a:t>
            </a:r>
            <a:r>
              <a:rPr lang="pl-PL" dirty="0"/>
              <a:t>działań inwestycyjnych lub modernizacyjnych </a:t>
            </a:r>
            <a:r>
              <a:rPr lang="pl-PL" dirty="0" smtClean="0"/>
              <a:t>mających wpływ </a:t>
            </a:r>
            <a:r>
              <a:rPr lang="pl-PL" dirty="0"/>
              <a:t>na wielkość emisji zanieczyszczeń do </a:t>
            </a:r>
            <a:r>
              <a:rPr lang="pl-PL" dirty="0" smtClean="0"/>
              <a:t>powietrza m.in. termomodernizacje budynków użyteczności publicznej, remonty i poprawę stanu nawierzchni dróg,</a:t>
            </a:r>
          </a:p>
          <a:p>
            <a:pPr algn="just"/>
            <a:r>
              <a:rPr lang="pl-PL" dirty="0"/>
              <a:t>r</a:t>
            </a:r>
            <a:r>
              <a:rPr lang="pl-PL" dirty="0" smtClean="0"/>
              <a:t>ozwój systemu ścieżek rowerowych lub komunikacji rowerowej </a:t>
            </a:r>
            <a:br>
              <a:rPr lang="pl-PL" dirty="0" smtClean="0"/>
            </a:br>
            <a:r>
              <a:rPr lang="pl-PL" dirty="0" smtClean="0"/>
              <a:t>w mieście Żary</a:t>
            </a:r>
            <a:r>
              <a:rPr lang="pl-PL" dirty="0" smtClean="0"/>
              <a:t>: w latach 2014-2018 wybudowano </a:t>
            </a:r>
            <a:r>
              <a:rPr lang="pl-PL" b="1" dirty="0" smtClean="0"/>
              <a:t>ok. 7 km </a:t>
            </a:r>
            <a:r>
              <a:rPr lang="pl-PL" dirty="0" smtClean="0"/>
              <a:t>ścieżek rowerowych.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/>
              <a:t> </a:t>
            </a:r>
            <a:r>
              <a:rPr lang="pl-PL" dirty="0" smtClean="0"/>
              <a:t>      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41168"/>
            <a:ext cx="2520280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>
                <a:solidFill>
                  <a:srgbClr val="0070C0"/>
                </a:solidFill>
              </a:rPr>
              <a:t>KONTROLE, INTERWENCJE, ZGŁOSZENIA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 numCol="2"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dirty="0"/>
              <a:t> </a:t>
            </a:r>
            <a:r>
              <a:rPr lang="pl-PL" sz="2100" dirty="0" smtClean="0"/>
              <a:t>1.Na </a:t>
            </a:r>
            <a:r>
              <a:rPr lang="pl-PL" sz="2100" dirty="0"/>
              <a:t>podstawie art. 191 Ustawy o odpadach (Kto, wbrew przepisowi art. 155, termicznie przekształca odpady poza spalarnią odpadów lub </a:t>
            </a:r>
            <a:r>
              <a:rPr lang="pl-PL" sz="2100" dirty="0" err="1"/>
              <a:t>współspalarnią</a:t>
            </a:r>
            <a:r>
              <a:rPr lang="pl-PL" sz="2100" dirty="0"/>
              <a:t> odpadów podlega karze aresztu albo grzywny</a:t>
            </a:r>
            <a:r>
              <a:rPr lang="pl-PL" sz="2100" dirty="0" smtClean="0"/>
              <a:t>), przeprowadzono 224 czynności </a:t>
            </a:r>
            <a:r>
              <a:rPr lang="pl-PL" sz="2100" dirty="0" err="1" smtClean="0"/>
              <a:t>sprawdzająco</a:t>
            </a:r>
            <a:r>
              <a:rPr lang="pl-PL" sz="2100" dirty="0" smtClean="0"/>
              <a:t> </a:t>
            </a:r>
            <a:r>
              <a:rPr lang="pl-PL" sz="2100" dirty="0"/>
              <a:t>-  </a:t>
            </a:r>
            <a:r>
              <a:rPr lang="pl-PL" sz="2100" dirty="0" smtClean="0"/>
              <a:t>kontrolnych:</a:t>
            </a:r>
            <a:endParaRPr lang="pl-PL" sz="2100" dirty="0"/>
          </a:p>
          <a:p>
            <a:pPr lvl="0"/>
            <a:r>
              <a:rPr lang="pl-PL" sz="2100" dirty="0" smtClean="0"/>
              <a:t>tym </a:t>
            </a:r>
            <a:r>
              <a:rPr lang="pl-PL" sz="2100" dirty="0"/>
              <a:t>pouczono 21 osób </a:t>
            </a:r>
          </a:p>
          <a:p>
            <a:pPr lvl="0"/>
            <a:r>
              <a:rPr lang="pl-PL" sz="2100" dirty="0"/>
              <a:t> ukarano mandatami karnymi 15 osób na kwotę 1380 </a:t>
            </a:r>
            <a:r>
              <a:rPr lang="pl-PL" sz="2100" dirty="0" smtClean="0"/>
              <a:t>zł.</a:t>
            </a:r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sz="2100" dirty="0" smtClean="0"/>
              <a:t>2. Na </a:t>
            </a:r>
            <a:r>
              <a:rPr lang="pl-PL" sz="2100" dirty="0"/>
              <a:t>podstawie art. 145 Kodeksu wykroczeń (Kto zanieczyszcza lub zaśmieca miejsca dostępne dla publiczności, a w szczególności drogę, ulicę, plac, ogród, trawnik lub zieleniec, podlega karze grzywny do 500 złotych albo karze nagany</a:t>
            </a:r>
            <a:r>
              <a:rPr lang="pl-PL" sz="2100" dirty="0" smtClean="0"/>
              <a:t>.), przeprowadzono 72 czynności</a:t>
            </a:r>
            <a:r>
              <a:rPr lang="pl-PL" sz="2100" dirty="0"/>
              <a:t>:</a:t>
            </a:r>
          </a:p>
          <a:p>
            <a:pPr lvl="0"/>
            <a:r>
              <a:rPr lang="pl-PL" sz="2100" dirty="0" smtClean="0"/>
              <a:t>w </a:t>
            </a:r>
            <a:r>
              <a:rPr lang="pl-PL" sz="2100" dirty="0"/>
              <a:t>tym pouczono 24 osoby</a:t>
            </a:r>
          </a:p>
          <a:p>
            <a:pPr lvl="0"/>
            <a:r>
              <a:rPr lang="pl-PL" sz="2100" dirty="0"/>
              <a:t>ukarano mandatami karnymi 32 osoby na łączną kwotę 2630 zł.</a:t>
            </a:r>
          </a:p>
          <a:p>
            <a:pPr lvl="0"/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 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 descr="F:\Kable piec foto\DSC00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376264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user\Desktop\teresa\Artykuły na zakładkę SM\Odpady na lotnisku\DSC002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23224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3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KONTROLE, INTERWENCJE, ZGŁOSZENIA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dirty="0"/>
              <a:t>Na podstawie art. 91 Kodeksu wykroczeń (Kto zanieczyszcza drogę publiczną lub na tej drodze pozostawia pojazd lub inny przedmiot albo zwierzę w okolicznościach, w których może to spowodować niebezpieczeństwo lub stanowić utrudnienie w ruchu drogowym</a:t>
            </a:r>
            <a:r>
              <a:rPr lang="pl-PL" dirty="0" smtClean="0"/>
              <a:t>, podlega </a:t>
            </a:r>
            <a:r>
              <a:rPr lang="pl-PL" dirty="0"/>
              <a:t>karze grzywny do 1.500 złotych albo karze nagany</a:t>
            </a:r>
            <a:r>
              <a:rPr lang="pl-PL" dirty="0" smtClean="0"/>
              <a:t>.), przeprowadzono 12 </a:t>
            </a:r>
            <a:r>
              <a:rPr lang="pl-PL" dirty="0"/>
              <a:t>czynności:</a:t>
            </a:r>
          </a:p>
          <a:p>
            <a:pPr lvl="0"/>
            <a:r>
              <a:rPr lang="pl-PL" dirty="0" smtClean="0"/>
              <a:t>w </a:t>
            </a:r>
            <a:r>
              <a:rPr lang="pl-PL" dirty="0"/>
              <a:t>tym nałożono 5 mandatów karnych na łączną kwotę 550 </a:t>
            </a:r>
            <a:r>
              <a:rPr lang="pl-PL" dirty="0" smtClean="0"/>
              <a:t>zł.</a:t>
            </a:r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dirty="0"/>
              <a:t>Na podstawie Ustawy o Utrzymaniu Czystości i Porządku w </a:t>
            </a:r>
            <a:r>
              <a:rPr lang="pl-PL" dirty="0" smtClean="0"/>
              <a:t>Gminach,  przeprowadzono 308 czynności, </a:t>
            </a:r>
            <a:endParaRPr lang="pl-PL" dirty="0"/>
          </a:p>
          <a:p>
            <a:pPr lvl="0"/>
            <a:r>
              <a:rPr lang="pl-PL" dirty="0"/>
              <a:t>w tym pouczono 23 osoby </a:t>
            </a:r>
          </a:p>
          <a:p>
            <a:pPr lvl="0"/>
            <a:r>
              <a:rPr lang="pl-PL" dirty="0"/>
              <a:t> ukarano mandatami karnymi 8 osób na łączną kwotę 650 zł.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1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448272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70C0"/>
                </a:solidFill>
              </a:rPr>
              <a:t>Dziękuję za uwagę</a:t>
            </a:r>
            <a:endParaRPr lang="pl-PL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PROGRAM WYMIANY PIECÓW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serwis\Documents\Magda !!!\ochrona powietrza\Materiały edulacujne\wymiana-pieca-w-krakow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00" y="4365104"/>
            <a:ext cx="2155660" cy="22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35283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600" dirty="0"/>
              <a:t>W celu poprawy jakości powietrza w mieście Żary </a:t>
            </a:r>
            <a:r>
              <a:rPr lang="pl-PL" sz="2600" dirty="0" smtClean="0"/>
              <a:t>od </a:t>
            </a:r>
            <a:r>
              <a:rPr lang="pl-PL" sz="2600" dirty="0"/>
              <a:t>2017 roku wprowadzono program udzielania dotacji celowej na </a:t>
            </a:r>
            <a:r>
              <a:rPr lang="pl-PL" sz="2600" dirty="0" smtClean="0"/>
              <a:t>wymianę ogrzewania. W latach 2017-2018</a:t>
            </a:r>
            <a:r>
              <a:rPr lang="pl-PL" sz="2600" dirty="0"/>
              <a:t> mieszkańcom Żar udzielono dotacji, angażując przy tym środki pochodzące z budżetu </a:t>
            </a:r>
            <a:r>
              <a:rPr lang="pl-PL" sz="2600" dirty="0" smtClean="0"/>
              <a:t>gminy</a:t>
            </a:r>
            <a:br>
              <a:rPr lang="pl-PL" sz="2600" dirty="0" smtClean="0"/>
            </a:br>
            <a:r>
              <a:rPr lang="pl-PL" sz="2600" dirty="0" smtClean="0"/>
              <a:t> </a:t>
            </a:r>
            <a:r>
              <a:rPr lang="pl-PL" sz="2600" dirty="0"/>
              <a:t>w wysokości </a:t>
            </a:r>
            <a:r>
              <a:rPr lang="pl-PL" sz="2600" b="1" dirty="0" smtClean="0"/>
              <a:t>917.313,00 </a:t>
            </a:r>
            <a:r>
              <a:rPr lang="pl-PL" sz="2600" b="1" dirty="0"/>
              <a:t>zł</a:t>
            </a:r>
            <a:r>
              <a:rPr lang="pl-PL" sz="2600" dirty="0"/>
              <a:t>, co pozwoliło </a:t>
            </a:r>
            <a:r>
              <a:rPr lang="pl-PL" sz="2600" dirty="0" smtClean="0"/>
              <a:t>zlikwidować ok.</a:t>
            </a:r>
            <a:r>
              <a:rPr lang="pl-PL" sz="2600" dirty="0"/>
              <a:t> </a:t>
            </a:r>
            <a:r>
              <a:rPr lang="pl-PL" sz="2600" b="1" dirty="0" smtClean="0"/>
              <a:t>200</a:t>
            </a:r>
            <a:r>
              <a:rPr lang="pl-PL" sz="2600" dirty="0"/>
              <a:t> </a:t>
            </a:r>
            <a:r>
              <a:rPr lang="pl-PL" sz="2600" b="1" dirty="0" smtClean="0"/>
              <a:t>palenisk</a:t>
            </a:r>
            <a:r>
              <a:rPr lang="pl-PL" sz="2600" b="1" dirty="0"/>
              <a:t> </a:t>
            </a:r>
            <a:r>
              <a:rPr lang="pl-PL" sz="2600" dirty="0" smtClean="0"/>
              <a:t>z </a:t>
            </a:r>
            <a:r>
              <a:rPr lang="pl-PL" sz="2600" dirty="0"/>
              <a:t>terenu miasta Żary.  </a:t>
            </a:r>
          </a:p>
          <a:p>
            <a:pPr marL="0" indent="0" algn="ctr">
              <a:buNone/>
            </a:pPr>
            <a:r>
              <a:rPr lang="pl-PL" sz="2600" b="1" dirty="0"/>
              <a:t>Wymiana pieca lub kotła węglowego, to czystsze powietrze </a:t>
            </a:r>
            <a:r>
              <a:rPr lang="pl-PL" sz="2600" b="1" dirty="0" smtClean="0"/>
              <a:t/>
            </a:r>
            <a:br>
              <a:rPr lang="pl-PL" sz="2600" b="1" dirty="0" smtClean="0"/>
            </a:br>
            <a:r>
              <a:rPr lang="pl-PL" sz="2600" b="1" dirty="0" smtClean="0"/>
              <a:t>w </a:t>
            </a:r>
            <a:r>
              <a:rPr lang="pl-PL" sz="2600" b="1" dirty="0"/>
              <a:t>Naszym mieście i w efekcie lepsze zdrowie jego mieszkańców.</a:t>
            </a:r>
            <a:endParaRPr lang="pl-PL" sz="2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22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ROZBUDOWA SIECI MONITORINGU POWIETRZA W ŻARACH</a:t>
            </a:r>
            <a:endParaRPr lang="pl-PL" sz="36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W </a:t>
            </a:r>
            <a:r>
              <a:rPr lang="pl-PL" sz="2000" dirty="0"/>
              <a:t>2018 roku Gmina Żary o statusie miejskim zakupiła urządzenie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</a:t>
            </a:r>
            <a:r>
              <a:rPr lang="pl-PL" sz="2000" dirty="0"/>
              <a:t>rozbudowy stacji monitoringu jakości powietrza zlokalizowanej przy ul. Szymanowskiego w Żarach.  Nowe stanowisko pomiarowe przy funkcjonującej już stacji pomiarowej dokonuje automatycznego pomiaru stężeń godzinowych pyłu </a:t>
            </a:r>
            <a:r>
              <a:rPr lang="pl-PL" sz="2000" dirty="0" smtClean="0"/>
              <a:t>zawieszonego </a:t>
            </a:r>
            <a:r>
              <a:rPr lang="pl-PL" sz="2000" dirty="0"/>
              <a:t>PM 2,5</a:t>
            </a:r>
            <a:r>
              <a:rPr lang="pl-PL" sz="2000" dirty="0" smtClean="0"/>
              <a:t>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1844824"/>
            <a:ext cx="280831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1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WSPÓŁPRACA Z WOJEWÓDZKIEM INSPEKTOREM OCHRONY ŚRODOWISKA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Objęcie </a:t>
            </a:r>
            <a:r>
              <a:rPr lang="pl-PL" sz="2400" dirty="0"/>
              <a:t>miasta </a:t>
            </a:r>
            <a:r>
              <a:rPr lang="pl-PL" sz="2400" dirty="0" smtClean="0"/>
              <a:t>Żary mobilnym </a:t>
            </a:r>
            <a:r>
              <a:rPr lang="pl-PL" sz="2400" dirty="0"/>
              <a:t>laboratorium badającym jakość powietrza w różnych jego częściach w miesiącach lipiec-sierpień, następnie przed sezonem grzewczym tj.: wrzesień-październik oraz w sezonie grzewczym tj.: </a:t>
            </a:r>
            <a:r>
              <a:rPr lang="pl-PL" sz="2400" dirty="0" smtClean="0"/>
              <a:t>grudzień.</a:t>
            </a:r>
            <a:endParaRPr lang="pl-P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46085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BEZPŁATNA KOMUNIKACJA W MIEŚCIE</a:t>
            </a:r>
            <a:endParaRPr lang="pl-PL" sz="40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Od 2017 roku w pierwszy poniedziałek</a:t>
            </a:r>
            <a:br>
              <a:rPr lang="pl-PL" sz="2400" dirty="0" smtClean="0"/>
            </a:br>
            <a:r>
              <a:rPr lang="pl-PL" sz="2400" dirty="0" smtClean="0"/>
              <a:t> i wtorek każdego miesiąca, </a:t>
            </a:r>
            <a:br>
              <a:rPr lang="pl-PL" sz="2400" dirty="0" smtClean="0"/>
            </a:br>
            <a:r>
              <a:rPr lang="pl-PL" sz="2400" dirty="0" smtClean="0"/>
              <a:t>w granicach administracyjnych miasta Żary obowiązuje darmowa komunikacja miejska.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72816"/>
            <a:ext cx="4308769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AKCJA „ DRZEWKO ZA MAKULATURĘ”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W akcji „Drzewko za makulaturę”  w 2018 r. zebrano 12,20 ton makulatury  i wydano ok. 3 000 szt. drzewek. Od pierwszej akcji „Drzewko za makulaturę”, to jest </a:t>
            </a:r>
            <a:br>
              <a:rPr lang="pl-PL" sz="2800" dirty="0" smtClean="0"/>
            </a:br>
            <a:r>
              <a:rPr lang="pl-PL" sz="2800" dirty="0" smtClean="0"/>
              <a:t>od 2015 r., do akcji przeprowadzonej w 2018 r., zebrano </a:t>
            </a:r>
            <a:r>
              <a:rPr lang="pl-PL" sz="2800" b="1" dirty="0" smtClean="0"/>
              <a:t>46,54</a:t>
            </a:r>
            <a:r>
              <a:rPr lang="pl-PL" sz="2800" dirty="0" smtClean="0"/>
              <a:t> ton makulatury oraz rozdano ok. </a:t>
            </a:r>
            <a:r>
              <a:rPr lang="pl-PL" sz="2800" b="1" dirty="0" smtClean="0"/>
              <a:t>10 250 </a:t>
            </a:r>
            <a:r>
              <a:rPr lang="pl-PL" sz="2800" dirty="0" smtClean="0"/>
              <a:t>szt. drzewek.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536504" cy="22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NASADZENIA DRZEW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N</a:t>
            </a:r>
            <a:r>
              <a:rPr lang="pl-PL" sz="2000" dirty="0" smtClean="0"/>
              <a:t>owe </a:t>
            </a:r>
            <a:r>
              <a:rPr lang="pl-PL" sz="2000" dirty="0"/>
              <a:t>drzewa i krzewy, które pojawiły się w mieście Żary w </a:t>
            </a:r>
            <a:r>
              <a:rPr lang="pl-PL" sz="2000" dirty="0" smtClean="0"/>
              <a:t>2018 r</a:t>
            </a:r>
            <a:r>
              <a:rPr lang="pl-PL" sz="2000" dirty="0"/>
              <a:t>. w ilości </a:t>
            </a:r>
            <a:r>
              <a:rPr lang="pl-PL" sz="2000" b="1" dirty="0"/>
              <a:t>409</a:t>
            </a:r>
            <a:r>
              <a:rPr lang="pl-PL" sz="2000" dirty="0"/>
              <a:t> sztuk drzew oraz </a:t>
            </a:r>
            <a:r>
              <a:rPr lang="pl-PL" sz="2000" b="1" dirty="0"/>
              <a:t>1627</a:t>
            </a:r>
            <a:r>
              <a:rPr lang="pl-PL" sz="2000" dirty="0"/>
              <a:t> sztuk krzewów to nie tylko działania wynikające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potrzeby realizacji warunków decyzji wydanych przez inne organy. Wiele drzew zostało posadzonych w celu poprawy walorów estetycznych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krajobrazowych. Nie bez znaczenia jest również dobór roślinności </a:t>
            </a:r>
            <a:r>
              <a:rPr lang="pl-PL" sz="2000" dirty="0" smtClean="0"/>
              <a:t>–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dirty="0"/>
              <a:t>jej różnorodność sprawia bowiem, że chętniej bytują w naszym mieście </a:t>
            </a:r>
            <a:r>
              <a:rPr lang="pl-PL" sz="2000" dirty="0" smtClean="0"/>
              <a:t>owady</a:t>
            </a:r>
            <a:r>
              <a:rPr lang="pl-PL" sz="2000" dirty="0"/>
              <a:t> </a:t>
            </a:r>
            <a:r>
              <a:rPr lang="pl-PL" sz="2000" dirty="0" smtClean="0"/>
              <a:t>i </a:t>
            </a:r>
            <a:r>
              <a:rPr lang="pl-PL" sz="2000" dirty="0"/>
              <a:t>ptaki. </a:t>
            </a:r>
          </a:p>
        </p:txBody>
      </p:sp>
      <p:pic>
        <p:nvPicPr>
          <p:cNvPr id="4098" name="Picture 2" descr="C:\Users\serwis\Desktop\Czerwonego Krzyża - Paderewskiego nasadzenia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5047506" cy="30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NASADZENIA </a:t>
            </a:r>
            <a:r>
              <a:rPr lang="pl-PL" sz="2800" b="1" smtClean="0">
                <a:solidFill>
                  <a:srgbClr val="0070C0"/>
                </a:solidFill>
              </a:rPr>
              <a:t>I USUNIĘCIA </a:t>
            </a:r>
            <a:r>
              <a:rPr lang="pl-PL" sz="2800" b="1" dirty="0" smtClean="0">
                <a:solidFill>
                  <a:srgbClr val="0070C0"/>
                </a:solidFill>
              </a:rPr>
              <a:t>DRZEW I KRZEWÓW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W LATACH 2015-2018</a:t>
            </a:r>
            <a:endParaRPr lang="pl-PL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202651"/>
              </p:ext>
            </p:extLst>
          </p:nvPr>
        </p:nvGraphicFramePr>
        <p:xfrm>
          <a:off x="395537" y="1988840"/>
          <a:ext cx="396044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482990"/>
              </p:ext>
            </p:extLst>
          </p:nvPr>
        </p:nvGraphicFramePr>
        <p:xfrm>
          <a:off x="4572000" y="1988840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821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39952" y="112474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parku przy ul. Czerwonego </a:t>
            </a:r>
            <a:r>
              <a:rPr lang="pl-PL" dirty="0" smtClean="0"/>
              <a:t>Krzyża/Paderewskiego zawieszone </a:t>
            </a:r>
            <a:r>
              <a:rPr lang="pl-PL" dirty="0"/>
              <a:t>zostały budki lęgowe dla ptaków, nietoperzy oraz owadów – dla nich pożywieniem jest roślinność, którą nasadzono w formie bylinowych parterów. </a:t>
            </a:r>
            <a:endParaRPr lang="pl-PL" dirty="0" smtClean="0"/>
          </a:p>
          <a:p>
            <a:pPr algn="just"/>
            <a:endParaRPr lang="pl-PL" dirty="0" smtClean="0"/>
          </a:p>
        </p:txBody>
      </p:sp>
      <p:sp>
        <p:nvSpPr>
          <p:cNvPr id="3" name="Prostokąt 2"/>
          <p:cNvSpPr/>
          <p:nvPr/>
        </p:nvSpPr>
        <p:spPr>
          <a:xfrm>
            <a:off x="1115616" y="3477154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Domki na stawie przy ul. Ludowej powstały w celu zapewnienia dobrych warunków dla ptaków zimujących i chcących się rozmnażać w naszym mieście. Oba domki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są </a:t>
            </a:r>
            <a:r>
              <a:rPr lang="pl-PL" dirty="0"/>
              <a:t>zamieszkałe więc w przyszłości chętnie zbudujemy ich więcej (np. na stawie przy Al. Wojska Polskiego w </a:t>
            </a:r>
            <a:r>
              <a:rPr lang="pl-PL" dirty="0" smtClean="0"/>
              <a:t>Kunicach</a:t>
            </a:r>
            <a:r>
              <a:rPr lang="pl-PL" dirty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952328" cy="198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4" y="756963"/>
            <a:ext cx="3396034" cy="24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4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738</Words>
  <Application>Microsoft Office PowerPoint</Application>
  <PresentationFormat>Pokaz na ekranie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Ochrona środowiska  </vt:lpstr>
      <vt:lpstr>PROGRAM WYMIANY PIECÓW</vt:lpstr>
      <vt:lpstr>ROZBUDOWA SIECI MONITORINGU POWIETRZA W ŻARACH</vt:lpstr>
      <vt:lpstr>WSPÓŁPRACA Z WOJEWÓDZKIEM INSPEKTOREM OCHRONY ŚRODOWISKA</vt:lpstr>
      <vt:lpstr>BEZPŁATNA KOMUNIKACJA W MIEŚCIE</vt:lpstr>
      <vt:lpstr>AKCJA „ DRZEWKO ZA MAKULATURĘ”</vt:lpstr>
      <vt:lpstr>NASADZENIA DRZEW</vt:lpstr>
      <vt:lpstr>NASADZENIA I USUNIĘCIA DRZEW I KRZEWÓW  W LATACH 2015-2018</vt:lpstr>
      <vt:lpstr>Prezentacja programu PowerPoint</vt:lpstr>
      <vt:lpstr>USUWANIE AZBESTU</vt:lpstr>
      <vt:lpstr>Aplikacja na Smartfona KIEDY WYWÓZ</vt:lpstr>
      <vt:lpstr>DZIAŁANIA EDUKACYJNE ORAZ INFORMACYJNE</vt:lpstr>
      <vt:lpstr>DZIAŁANIA EDUKACYJNE ORAZ INFORMACYJNE</vt:lpstr>
      <vt:lpstr>DZIAŁANIA EDUKACYJNE ORAZ INFORMACYJNE</vt:lpstr>
      <vt:lpstr>DZIAŁANIA EDUKACYJNE ORAZ INFORMACYJNE</vt:lpstr>
      <vt:lpstr>KONTROLE, INTERWENCJE, ZGŁOSZENIA</vt:lpstr>
      <vt:lpstr>KONTROLE, INTERWENCJE, ZGŁOSZENIA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środowiska 2018 rok</dc:title>
  <dc:creator>serwis</dc:creator>
  <cp:lastModifiedBy>serwis</cp:lastModifiedBy>
  <cp:revision>49</cp:revision>
  <dcterms:created xsi:type="dcterms:W3CDTF">2019-01-17T07:52:01Z</dcterms:created>
  <dcterms:modified xsi:type="dcterms:W3CDTF">2019-03-04T09:59:10Z</dcterms:modified>
</cp:coreProperties>
</file>