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9" r:id="rId3"/>
    <p:sldId id="259" r:id="rId4"/>
    <p:sldId id="267" r:id="rId5"/>
    <p:sldId id="268" r:id="rId6"/>
    <p:sldId id="280" r:id="rId7"/>
    <p:sldId id="282" r:id="rId8"/>
    <p:sldId id="281" r:id="rId9"/>
    <p:sldId id="277" r:id="rId10"/>
    <p:sldId id="283" r:id="rId11"/>
    <p:sldId id="275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75CE1C-0961-4DA0-BA62-ED5602942B8B}" type="datetime1">
              <a:rPr lang="pl-PL" smtClean="0"/>
              <a:t>13.05.2022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9DA5-D15F-48DB-AE72-A1C00A62DF0F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83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604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389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16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56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2DAAFA-590D-46E1-AFF4-46315DF78B40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E65BC6-01A5-49B0-8788-5CEE68971FD2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722A24-BE59-4F7F-B14C-46A18AF35562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B5A371-5571-4AA2-9F18-267EA3A51B3E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19F582-861B-4B6D-93AA-4872DB5A55FB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0EEE78-A9B8-4600-8455-21616FD24D8C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lato)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jesień)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zima)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Prostokąt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FFCD48-48BD-4151-BCF8-CDA1B388F19A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2" name="Prostokąt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B6308-A47B-4DF7-9B25-CE22D2307AD9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7" name="Prostokąt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E85402-FA3D-4F23-A883-508263A54251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B4D951-4BD8-4126-ACBA-7F660ECF4FE8}" type="datetime1">
              <a:rPr lang="pl-PL" smtClean="0"/>
              <a:pPr/>
              <a:t>13.05.2022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37012" y="1557867"/>
            <a:ext cx="6850828" cy="2117662"/>
          </a:xfrm>
        </p:spPr>
        <p:txBody>
          <a:bodyPr rtlCol="0">
            <a:normAutofit fontScale="90000"/>
          </a:bodyPr>
          <a:lstStyle/>
          <a:p>
            <a:r>
              <a:rPr lang="pl-PL" sz="5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</a:t>
            </a:r>
            <a:br>
              <a:rPr lang="pl-PL" sz="5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Rodzinnych Ogrodów</a:t>
            </a:r>
            <a:br>
              <a:rPr lang="pl-PL" sz="5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Działkowych</a:t>
            </a:r>
            <a:endParaRPr lang="pl-PL" sz="5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3989294"/>
            <a:ext cx="7575176" cy="1293903"/>
          </a:xfrm>
        </p:spPr>
        <p:txBody>
          <a:bodyPr rtlCol="0"/>
          <a:lstStyle/>
          <a:p>
            <a:pPr rt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Urząd Miejski w Żarach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D531E6C-E8DD-D0BC-7B95-6A3C0012A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8" t="18693" r="43073" b="6796"/>
          <a:stretch/>
        </p:blipFill>
        <p:spPr>
          <a:xfrm>
            <a:off x="5871883" y="521936"/>
            <a:ext cx="5450541" cy="620648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9724A4A-1980-9A42-6415-7A9FD9C4D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9" t="14640" r="43235" b="5968"/>
          <a:stretch/>
        </p:blipFill>
        <p:spPr>
          <a:xfrm>
            <a:off x="618564" y="521936"/>
            <a:ext cx="5118847" cy="64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0055" y="1143000"/>
            <a:ext cx="3872346" cy="2285999"/>
          </a:xfrm>
        </p:spPr>
        <p:txBody>
          <a:bodyPr rtlCol="0"/>
          <a:lstStyle/>
          <a:p>
            <a:pPr rtl="0"/>
            <a:r>
              <a:rPr lang="pl-PL" b="1" dirty="0"/>
              <a:t>Dziękujemy za uwagę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2824AF1-8015-269D-4E1D-111A981AC9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r="3140"/>
          <a:stretch>
            <a:fillRect/>
          </a:stretch>
        </p:blipFill>
        <p:spPr>
          <a:xfrm>
            <a:off x="476215" y="1080246"/>
            <a:ext cx="7128481" cy="5069541"/>
          </a:xfrm>
        </p:spPr>
      </p:pic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8242C7-C818-375D-2303-9DA916FF1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040" y="1122218"/>
            <a:ext cx="5760720" cy="2772449"/>
          </a:xfrm>
        </p:spPr>
        <p:txBody>
          <a:bodyPr>
            <a:normAutofit fontScale="92500" lnSpcReduction="20000"/>
          </a:bodyPr>
          <a:lstStyle/>
          <a:p>
            <a:r>
              <a:rPr lang="pl-PL" sz="4300" b="1" i="0" u="none" strike="noStrike" baseline="0" dirty="0">
                <a:latin typeface="Raleway-Medium"/>
              </a:rPr>
              <a:t>ZAŁOŻENIA</a:t>
            </a:r>
          </a:p>
          <a:p>
            <a:r>
              <a:rPr lang="pl-PL" sz="3200" b="0" i="0" u="none" strike="noStrike" baseline="0" dirty="0">
                <a:latin typeface="Raleway-Medium"/>
              </a:rPr>
              <a:t>Dotacja celowa</a:t>
            </a:r>
            <a:br>
              <a:rPr lang="pl-PL" sz="3200" b="0" i="0" u="none" strike="noStrike" baseline="0" dirty="0">
                <a:latin typeface="Raleway-Medium"/>
              </a:rPr>
            </a:br>
            <a:r>
              <a:rPr lang="pl-PL" sz="3200" b="0" i="0" u="none" strike="noStrike" baseline="0" dirty="0">
                <a:latin typeface="Raleway-Medium"/>
              </a:rPr>
              <a:t>na dofinansowanie zadań</a:t>
            </a:r>
            <a:br>
              <a:rPr lang="pl-PL" sz="3200" b="0" i="0" u="none" strike="noStrike" baseline="0" dirty="0">
                <a:latin typeface="Raleway-Medium"/>
              </a:rPr>
            </a:br>
            <a:r>
              <a:rPr lang="pl-PL" sz="3200" b="0" i="0" u="none" strike="noStrike" baseline="0" dirty="0">
                <a:latin typeface="Raleway-Medium"/>
              </a:rPr>
              <a:t>związanych z rozwojem</a:t>
            </a:r>
            <a:br>
              <a:rPr lang="pl-PL" sz="3200" b="0" i="0" u="none" strike="noStrike" baseline="0" dirty="0">
                <a:latin typeface="Raleway-Medium"/>
              </a:rPr>
            </a:br>
            <a:r>
              <a:rPr lang="pl-PL" sz="3200" b="0" i="0" u="none" strike="noStrike" baseline="0" dirty="0">
                <a:latin typeface="Raleway-Medium"/>
              </a:rPr>
              <a:t>Rodzinnych Ogrodów</a:t>
            </a:r>
            <a:br>
              <a:rPr lang="pl-PL" sz="3200" b="0" i="0" u="none" strike="noStrike" baseline="0" dirty="0">
                <a:latin typeface="Raleway-Medium"/>
              </a:rPr>
            </a:br>
            <a:r>
              <a:rPr lang="pl-PL" sz="3200" b="0" i="0" u="none" strike="noStrike" baseline="0" dirty="0">
                <a:latin typeface="Raleway-Medium"/>
              </a:rPr>
              <a:t>Działkowych</a:t>
            </a:r>
            <a:br>
              <a:rPr lang="pl-PL" sz="3200" b="0" i="0" u="none" strike="noStrike" baseline="0" dirty="0">
                <a:latin typeface="Raleway-Medium"/>
              </a:rPr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319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24056" y="980141"/>
            <a:ext cx="6083938" cy="2964330"/>
          </a:xfrm>
        </p:spPr>
        <p:txBody>
          <a:bodyPr rtlCol="0">
            <a:noAutofit/>
          </a:bodyPr>
          <a:lstStyle/>
          <a:p>
            <a:pPr algn="l"/>
            <a:r>
              <a:rPr lang="pl-PL" sz="2000" b="1" dirty="0">
                <a:effectLst/>
                <a:latin typeface="Arial" panose="020B0604020202020204" pitchFamily="34" charset="0"/>
              </a:rPr>
              <a:t>Celem udzielenia pomocy finansowej jest:</a:t>
            </a:r>
            <a:br>
              <a:rPr lang="pl-PL" sz="2000" b="1" dirty="0">
                <a:effectLst/>
                <a:latin typeface="Arial" panose="020B0604020202020204" pitchFamily="34" charset="0"/>
              </a:rPr>
            </a:br>
            <a:br>
              <a:rPr lang="pl-PL" sz="1600" b="1" dirty="0">
                <a:effectLst/>
                <a:latin typeface="Arial" panose="020B0604020202020204" pitchFamily="34" charset="0"/>
              </a:rPr>
            </a:br>
            <a:r>
              <a:rPr lang="pl-PL" sz="1600" b="1" dirty="0">
                <a:effectLst/>
                <a:latin typeface="Arial" panose="020B0604020202020204" pitchFamily="34" charset="0"/>
              </a:rPr>
              <a:t>zaspokajanie potrzeb </a:t>
            </a:r>
            <a:r>
              <a:rPr lang="pl-PL" sz="1600" dirty="0">
                <a:effectLst/>
                <a:latin typeface="Arial" panose="020B0604020202020204" pitchFamily="34" charset="0"/>
              </a:rPr>
              <a:t>Rodzinnych Ogródków Działkowych, poprzez udzielanie przez Województwo</a:t>
            </a:r>
            <a:br>
              <a:rPr lang="pl-PL" sz="1600" dirty="0">
                <a:effectLst/>
                <a:latin typeface="Arial" panose="020B0604020202020204" pitchFamily="34" charset="0"/>
              </a:rPr>
            </a:br>
            <a:r>
              <a:rPr lang="pl-PL" sz="1600" b="1" dirty="0">
                <a:effectLst/>
                <a:latin typeface="Arial" panose="020B0604020202020204" pitchFamily="34" charset="0"/>
              </a:rPr>
              <a:t>wsparcia finansowego </a:t>
            </a:r>
            <a:r>
              <a:rPr lang="pl-PL" sz="1600" dirty="0">
                <a:effectLst/>
                <a:latin typeface="Arial" panose="020B0604020202020204" pitchFamily="34" charset="0"/>
              </a:rPr>
              <a:t>dla jednostek samorządu terytorialnego gmin z terenu województwa lubuskiego, realizującym zadania własne o charakterze bieżącym lub inwestycyjnym, istotne dla społeczności danego ROD, w szczególności </a:t>
            </a:r>
            <a:r>
              <a:rPr lang="pl-PL" sz="1600" b="1" dirty="0">
                <a:effectLst/>
                <a:latin typeface="Arial" panose="020B0604020202020204" pitchFamily="34" charset="0"/>
              </a:rPr>
              <a:t>na budowę lub modernizację infrastruktury ogrodowej, </a:t>
            </a:r>
            <a:r>
              <a:rPr lang="pl-PL" sz="1600" dirty="0">
                <a:effectLst/>
                <a:latin typeface="Arial" panose="020B0604020202020204" pitchFamily="34" charset="0"/>
              </a:rPr>
              <a:t>jeżeli wpłynie to na poprawę warunków do korzystania z ROD przez działkowców,</a:t>
            </a:r>
            <a:r>
              <a:rPr lang="pl-PL" sz="1600" dirty="0">
                <a:latin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</a:rPr>
              <a:t>i/lub zwiększy dostępność społeczności lokalnej do </a:t>
            </a:r>
            <a:r>
              <a:rPr lang="pl-PL" sz="1800" dirty="0">
                <a:effectLst/>
                <a:latin typeface="Arial" panose="020B0604020202020204" pitchFamily="34" charset="0"/>
              </a:rPr>
              <a:t>tego ROD.</a:t>
            </a:r>
            <a:br>
              <a:rPr lang="pl-PL" sz="1800" b="0" i="0" u="none" strike="noStrike" baseline="0" dirty="0">
                <a:solidFill>
                  <a:srgbClr val="2B3A2B"/>
                </a:solidFill>
                <a:latin typeface="Alice-Regular"/>
              </a:rPr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3524" y="959223"/>
            <a:ext cx="5614595" cy="542571"/>
          </a:xfrm>
        </p:spPr>
        <p:txBody>
          <a:bodyPr rtlCol="0">
            <a:noAutofit/>
          </a:bodyPr>
          <a:lstStyle/>
          <a:p>
            <a:pPr rtl="0"/>
            <a:r>
              <a:rPr lang="pl-PL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Kryteria ubiegania się o dofinansowanie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41660" y="1501794"/>
            <a:ext cx="6418321" cy="2921476"/>
          </a:xfrm>
        </p:spPr>
        <p:txBody>
          <a:bodyPr rtlCol="0">
            <a:noAutofit/>
          </a:bodyPr>
          <a:lstStyle/>
          <a:p>
            <a:pPr algn="l"/>
            <a:r>
              <a:rPr lang="pl-PL" sz="1600" b="1" dirty="0">
                <a:effectLst/>
                <a:latin typeface="Arial" panose="020B0604020202020204" pitchFamily="34" charset="0"/>
              </a:rPr>
              <a:t>Podstawowym warunkiem</a:t>
            </a:r>
            <a:r>
              <a:rPr lang="pl-PL" sz="1600" dirty="0">
                <a:effectLst/>
                <a:latin typeface="Arial" panose="020B0604020202020204" pitchFamily="34" charset="0"/>
              </a:rPr>
              <a:t> otrzymania pomocy finansowej jest</a:t>
            </a:r>
            <a:br>
              <a:rPr lang="pl-PL" sz="1600" dirty="0"/>
            </a:br>
            <a:r>
              <a:rPr lang="pl-PL" sz="1600" b="1" dirty="0">
                <a:effectLst/>
                <a:latin typeface="Arial" panose="020B0604020202020204" pitchFamily="34" charset="0"/>
              </a:rPr>
              <a:t>współfinansowanie</a:t>
            </a:r>
            <a:r>
              <a:rPr lang="pl-PL" sz="1600" dirty="0">
                <a:effectLst/>
                <a:latin typeface="Arial" panose="020B0604020202020204" pitchFamily="34" charset="0"/>
              </a:rPr>
              <a:t> w wymiarze co </a:t>
            </a:r>
            <a:r>
              <a:rPr lang="pl-PL" sz="1600" b="1" dirty="0">
                <a:effectLst/>
                <a:latin typeface="Arial" panose="020B0604020202020204" pitchFamily="34" charset="0"/>
              </a:rPr>
              <a:t>najmniej 25% </a:t>
            </a:r>
            <a:r>
              <a:rPr lang="pl-PL" sz="1600" dirty="0">
                <a:effectLst/>
                <a:latin typeface="Arial" panose="020B0604020202020204" pitchFamily="34" charset="0"/>
              </a:rPr>
              <a:t>kosztów kwalifikowanych zadania z budżetu ROD, ubiegających się o uzyskanie wsparcia.</a:t>
            </a:r>
          </a:p>
          <a:p>
            <a:pPr algn="l"/>
            <a:r>
              <a:rPr lang="pl-PL" sz="1600" dirty="0">
                <a:effectLst/>
                <a:latin typeface="Arial" panose="020B0604020202020204" pitchFamily="34" charset="0"/>
              </a:rPr>
              <a:t>Środki finansowe na pokrycie wkładu własnego </a:t>
            </a:r>
            <a:r>
              <a:rPr lang="pl-PL" sz="1600" b="1" dirty="0">
                <a:effectLst/>
                <a:latin typeface="Arial" panose="020B0604020202020204" pitchFamily="34" charset="0"/>
              </a:rPr>
              <a:t>muszą być zabezpieczone ze środków ROD i nie mogą pochodzić z innych środków Samorządu Województwa Lubuskiego</a:t>
            </a:r>
            <a:r>
              <a:rPr lang="pl-PL" sz="1600" dirty="0">
                <a:effectLst/>
                <a:latin typeface="Arial" panose="020B0604020202020204" pitchFamily="34" charset="0"/>
              </a:rPr>
              <a:t>, innych źródeł krajowych lub środków pochodzących z budżetu Unii Europejskiej oraz niepodlegających zwrotowi innych środków pochodzących ze źródeł zagranicznych.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454211"/>
          </a:xfrm>
        </p:spPr>
        <p:txBody>
          <a:bodyPr rtlCol="0">
            <a:noAutofit/>
          </a:bodyPr>
          <a:lstStyle/>
          <a:p>
            <a:pPr rtl="0"/>
            <a:r>
              <a:rPr lang="pl-PL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Środki Finansowe</a:t>
            </a:r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1739153"/>
            <a:ext cx="5760720" cy="2155514"/>
          </a:xfrm>
        </p:spPr>
        <p:txBody>
          <a:bodyPr rtlCol="0">
            <a:normAutofit/>
          </a:bodyPr>
          <a:lstStyle/>
          <a:p>
            <a:pPr algn="l"/>
            <a:r>
              <a:rPr lang="pl-PL" b="1" dirty="0">
                <a:effectLst/>
                <a:latin typeface="Arial" panose="020B0604020202020204" pitchFamily="34" charset="0"/>
              </a:rPr>
              <a:t>Pomoc finansowa </a:t>
            </a:r>
            <a:r>
              <a:rPr lang="pl-PL" dirty="0">
                <a:effectLst/>
                <a:latin typeface="Arial" panose="020B0604020202020204" pitchFamily="34" charset="0"/>
              </a:rPr>
              <a:t>z budżetu Województwa Lubuskiego na realizację inwestycji wyniesie </a:t>
            </a:r>
            <a:r>
              <a:rPr lang="pl-PL" b="1" dirty="0">
                <a:effectLst/>
                <a:latin typeface="Arial" panose="020B0604020202020204" pitchFamily="34" charset="0"/>
              </a:rPr>
              <a:t>do 75% </a:t>
            </a:r>
            <a:r>
              <a:rPr lang="pl-PL" dirty="0">
                <a:effectLst/>
                <a:latin typeface="Arial" panose="020B0604020202020204" pitchFamily="34" charset="0"/>
              </a:rPr>
              <a:t>kosztów kwalifikowanych zadania, </a:t>
            </a:r>
          </a:p>
          <a:p>
            <a:pPr algn="l"/>
            <a:r>
              <a:rPr lang="pl-PL" dirty="0">
                <a:effectLst/>
                <a:latin typeface="Arial" panose="020B0604020202020204" pitchFamily="34" charset="0"/>
              </a:rPr>
              <a:t>jednak nie więcej niż </a:t>
            </a:r>
            <a:r>
              <a:rPr lang="pl-PL" b="1" dirty="0">
                <a:effectLst/>
                <a:latin typeface="Arial" panose="020B0604020202020204" pitchFamily="34" charset="0"/>
              </a:rPr>
              <a:t>20 000,00 zł.</a:t>
            </a:r>
          </a:p>
          <a:p>
            <a:pPr algn="l"/>
            <a:r>
              <a:rPr lang="pl-PL" dirty="0">
                <a:effectLst/>
                <a:latin typeface="Arial" panose="020B0604020202020204" pitchFamily="34" charset="0"/>
              </a:rPr>
              <a:t>Na realizację zadań przeznaczono środki w wysokości </a:t>
            </a:r>
            <a:r>
              <a:rPr lang="pl-PL" b="1" dirty="0">
                <a:effectLst/>
                <a:latin typeface="Arial" panose="020B0604020202020204" pitchFamily="34" charset="0"/>
              </a:rPr>
              <a:t>200 000,00 zł.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5591AE-4DB0-0F8F-772E-A87E4ACA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449117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Koszty kwalifikowalne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5CACD1-15A1-0B22-DCE9-F835765F7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664" y="1465119"/>
            <a:ext cx="6203371" cy="230678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l-PL" dirty="0">
                <a:effectLst/>
                <a:latin typeface="Arial" panose="020B0604020202020204" pitchFamily="34" charset="0"/>
              </a:rPr>
              <a:t>Za koszt kwalifikowalny uznany może być jedynie wydatek, który w ramach realizacji zadania:</a:t>
            </a:r>
          </a:p>
          <a:p>
            <a:pPr algn="l"/>
            <a:r>
              <a:rPr lang="pl-PL" dirty="0">
                <a:effectLst/>
                <a:latin typeface="Arial" panose="020B0604020202020204" pitchFamily="34" charset="0"/>
              </a:rPr>
              <a:t>1) zostanie poniesiony przez ROD bezpośrednio w celu wykonania przedmiotu realizowanego zadania i jest niezbędny do realizacji przedmiotu zadania;</a:t>
            </a:r>
          </a:p>
          <a:p>
            <a:pPr algn="l"/>
            <a:r>
              <a:rPr lang="pl-PL" dirty="0">
                <a:effectLst/>
                <a:latin typeface="Arial" panose="020B0604020202020204" pitchFamily="34" charset="0"/>
              </a:rPr>
              <a:t>2) zostanie poniesiony przez  ROD nie wcześniej niż po dacie zawarcia pomiędzy Województwem a JST umowy o udzieleniu pomocy finansowej dotyczącego zadania oraz nie później niż </a:t>
            </a:r>
          </a:p>
          <a:p>
            <a:pPr algn="l"/>
            <a:r>
              <a:rPr lang="pl-PL" b="1" dirty="0">
                <a:effectLst/>
                <a:latin typeface="Arial" panose="020B0604020202020204" pitchFamily="34" charset="0"/>
              </a:rPr>
              <a:t>w dniu 30 </a:t>
            </a:r>
            <a:r>
              <a:rPr lang="pl-PL" b="1" dirty="0">
                <a:latin typeface="Arial" panose="020B0604020202020204" pitchFamily="34" charset="0"/>
              </a:rPr>
              <a:t>października</a:t>
            </a:r>
            <a:r>
              <a:rPr lang="pl-PL" b="1" dirty="0">
                <a:effectLst/>
                <a:latin typeface="Arial" panose="020B0604020202020204" pitchFamily="34" charset="0"/>
              </a:rPr>
              <a:t> 2022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12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8AEC55-A89E-97C7-0924-CD51B99A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175" y="735446"/>
            <a:ext cx="5453842" cy="449117"/>
          </a:xfrm>
        </p:spPr>
        <p:txBody>
          <a:bodyPr>
            <a:noAutofit/>
          </a:bodyPr>
          <a:lstStyle/>
          <a:p>
            <a:r>
              <a:rPr lang="pl-PL" sz="3200" b="1" i="0" u="none" strike="noStrike" baseline="0" dirty="0">
                <a:solidFill>
                  <a:srgbClr val="2B3A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oceny wniosków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4237A1-1885-E682-DB2F-2043DC34F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1" y="1267691"/>
            <a:ext cx="6639790" cy="2626977"/>
          </a:xfrm>
        </p:spPr>
        <p:txBody>
          <a:bodyPr>
            <a:noAutofit/>
          </a:bodyPr>
          <a:lstStyle/>
          <a:p>
            <a:pPr lvl="1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środków w budżecie ROD w wysokości 25% </a:t>
            </a:r>
            <a:r>
              <a:rPr lang="pl-PL" sz="16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kosztów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kwalifikowalnych przedsięwzięcia</a:t>
            </a:r>
          </a:p>
          <a:p>
            <a:pPr lvl="1"/>
            <a:r>
              <a:rPr lang="pl-PL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przygotowanie dokumentacji spełniającej 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wymogi formalne oraz merytoryczne,</a:t>
            </a:r>
          </a:p>
          <a:p>
            <a:pPr lvl="1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rodzaj planowanego przedsięwzięcia </a:t>
            </a: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winno być związane z zadaniem w zakresie tworzenia warunków do rozwoju ROD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 np. budowa lub modernizacja infrastruktury ogrodowej jeżeli wpłynie to na poprawę warunków do korzystania z ROD przez działkowców 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i/lub zwiększy dostępność społeczności lokalnej do tego ROD.</a:t>
            </a:r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7BD5FF-0ABB-A5D7-8319-C983E75D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882" y="1016001"/>
            <a:ext cx="6021878" cy="999835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Termin składania wniosków w Urzędzie Miasta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19266C-DAF9-1C4D-4BDE-938D6BFDA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2882" y="2275609"/>
            <a:ext cx="6021878" cy="1619058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Od 16 maja do 20 maja 2022 r</a:t>
            </a:r>
            <a:r>
              <a:rPr lang="pl-PL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4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549525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                               WNIOSEK</a:t>
            </a:r>
          </a:p>
        </p:txBody>
      </p:sp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9DC6D1CB-8FB2-D3F3-22D7-C1AAA514D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489160"/>
              </p:ext>
            </p:extLst>
          </p:nvPr>
        </p:nvGraphicFramePr>
        <p:xfrm>
          <a:off x="775857" y="1709561"/>
          <a:ext cx="4507344" cy="511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5746651" imgH="8945485" progId="Word.Document.12">
                  <p:embed/>
                </p:oleObj>
              </mc:Choice>
              <mc:Fallback>
                <p:oleObj name="Document" r:id="rId4" imgW="5746651" imgH="8945485" progId="Word.Document.12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4A4ACA50-BBCF-7C9C-6CF0-A1A39875A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857" y="1709561"/>
                        <a:ext cx="4507344" cy="511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B7409FA-0BC8-3CDE-0578-68C8CBDE7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6267"/>
              </p:ext>
            </p:extLst>
          </p:nvPr>
        </p:nvGraphicFramePr>
        <p:xfrm>
          <a:off x="6650182" y="1847273"/>
          <a:ext cx="4664363" cy="5187199"/>
        </p:xfrm>
        <a:graphic>
          <a:graphicData uri="http://schemas.openxmlformats.org/drawingml/2006/table">
            <a:tbl>
              <a:tblPr firstRow="1" firstCol="1" bandRow="1"/>
              <a:tblGrid>
                <a:gridCol w="4664363">
                  <a:extLst>
                    <a:ext uri="{9D8B030D-6E8A-4147-A177-3AD203B41FA5}">
                      <a16:colId xmlns:a16="http://schemas.microsoft.com/office/drawing/2014/main" val="495828738"/>
                    </a:ext>
                  </a:extLst>
                </a:gridCol>
              </a:tblGrid>
              <a:tr h="4739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600"/>
                        </a:spcAft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Oświadczamy, że: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600"/>
                        </a:spcAft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+mj-lt"/>
                        <a:buAutoNum type="arabicParenR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zobowiązujemy się do przeprowadzania we własnym zakresie i na własny koszt procesu przygotowania realizacji zadania, nadzoru nad jego realizacją i utrzymaniem jego trwałości, m.in. poprzez zarządzanie terenem zgodnie z obowiązującymi w tym zakresie przepisami prawa, dokonywania konserwacji i przeglądów urządzeń związanych z realizacją zadania,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otrzymania dotacji, w okresie do 5 lat po zakończeniu realizacji zadania, zobowiązujemy się do: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udostępniania informacji o stanie zrealizowanego zadania;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umieszczenia w widocznym miejscu, w najbliższym otoczeniu zrealizowanego zadania tablicy informacyjno-promocyjnej zawierającej zapis o dofinansowaniu zadania ze środków budżetu Województwa Lubuskiego;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przechowywania całości dokumentacji związanej z realizacją zadania;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umożliwienia przedstawicielom Zarządu Województwa dokonywania kontroli dokumentów związanych z realizacją zadania oraz w miejscu realizacji zadania.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 algn="just">
                        <a:lnSpc>
                          <a:spcPct val="150000"/>
                        </a:lnSpc>
                        <a:spcAft>
                          <a:spcPts val="1600"/>
                        </a:spcAft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600"/>
                        </a:spcAft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Dodatkowe oświadczenia wnioskodawcy wymagane przez Gminę: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+mj-lt"/>
                        <a:buAutoNum type="arabicParenR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Zobowiązanie do</a:t>
                      </a:r>
                      <a:r>
                        <a:rPr lang="pl-P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realizacji całego zadania w nieprzekraczalnym terminie…….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…………………………………….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600"/>
                        </a:spcAft>
                        <a:buFont typeface="+mj-lt"/>
                        <a:buAutoNum type="arabicParenR"/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…………………………………….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600"/>
                        </a:spcAft>
                      </a:pPr>
                      <a:r>
                        <a:rPr lang="pl-PL" sz="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600"/>
                        </a:spcAft>
                      </a:pPr>
                      <a:endParaRPr lang="pl-PL" sz="6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600"/>
                        </a:spcAft>
                      </a:pP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0" marR="41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72355"/>
                  </a:ext>
                </a:extLst>
              </a:tr>
              <a:tr h="447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600"/>
                        </a:spcAft>
                      </a:pPr>
                      <a:r>
                        <a:rPr lang="pl-PL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0" marR="41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854290"/>
                  </a:ext>
                </a:extLst>
              </a:tr>
            </a:tbl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B9C65B7C-120E-C7D0-49F8-49CF83A2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032" y="51199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PIECZĄTKI I PODPISY OSÓB UPOWAŻNIONYCH Z RAMIENIA ROD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ztery pory roku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07_TF04001541.potx" id="{F818BE2E-BF18-4D55-BC4D-19299898A1FD}" vid="{514B4E57-9697-49B8-A147-1976EB196E44}"/>
    </a:ext>
  </a:extLst>
</a:theme>
</file>

<file path=ppt/theme/theme2.xml><?xml version="1.0" encoding="utf-8"?>
<a:theme xmlns:a="http://schemas.openxmlformats.org/drawingml/2006/main" name="Motyw pakietu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 porami roku</Template>
  <TotalTime>178</TotalTime>
  <Words>552</Words>
  <Application>Microsoft Office PowerPoint</Application>
  <PresentationFormat>Panoramiczny</PresentationFormat>
  <Paragraphs>47</Paragraphs>
  <Slides>11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Alice-Regular</vt:lpstr>
      <vt:lpstr>Arial</vt:lpstr>
      <vt:lpstr>Arial Narrow</vt:lpstr>
      <vt:lpstr>Calibri</vt:lpstr>
      <vt:lpstr>Constantia</vt:lpstr>
      <vt:lpstr>Raleway-Medium</vt:lpstr>
      <vt:lpstr>Wingdings</vt:lpstr>
      <vt:lpstr>Cztery pory roku 16:9</vt:lpstr>
      <vt:lpstr>Document</vt:lpstr>
      <vt:lpstr>Wsparcie Rodzinnych Ogrodów Działkowych</vt:lpstr>
      <vt:lpstr>Prezentacja programu PowerPoint</vt:lpstr>
      <vt:lpstr>Celem udzielenia pomocy finansowej jest:  zaspokajanie potrzeb Rodzinnych Ogródków Działkowych, poprzez udzielanie przez Województwo wsparcia finansowego dla jednostek samorządu terytorialnego gmin z terenu województwa lubuskiego, realizującym zadania własne o charakterze bieżącym lub inwestycyjnym, istotne dla społeczności danego ROD, w szczególności na budowę lub modernizację infrastruktury ogrodowej, jeżeli wpłynie to na poprawę warunków do korzystania z ROD przez działkowców, i/lub zwiększy dostępność społeczności lokalnej do tego ROD. </vt:lpstr>
      <vt:lpstr>Kryteria ubiegania się o dofinansowanie</vt:lpstr>
      <vt:lpstr>Środki Finansowe</vt:lpstr>
      <vt:lpstr>Koszty kwalifikowalne</vt:lpstr>
      <vt:lpstr>Kryteria oceny wniosków</vt:lpstr>
      <vt:lpstr>Termin składania wniosków w Urzędzie Miasta</vt:lpstr>
      <vt:lpstr>                               WNIOSEK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Wsparcie Rodzinnych Ogrodów Działkowych</dc:title>
  <dc:creator>Ewelina</dc:creator>
  <cp:lastModifiedBy>Ewelina</cp:lastModifiedBy>
  <cp:revision>4</cp:revision>
  <dcterms:created xsi:type="dcterms:W3CDTF">2022-05-11T10:20:51Z</dcterms:created>
  <dcterms:modified xsi:type="dcterms:W3CDTF">2022-05-13T06:23:02Z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